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7" r:id="rId8"/>
    <p:sldId id="268" r:id="rId9"/>
    <p:sldId id="269" r:id="rId10"/>
    <p:sldId id="263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66CCFF"/>
    <a:srgbClr val="800080"/>
    <a:srgbClr val="336600"/>
    <a:srgbClr val="663300"/>
    <a:srgbClr val="FF0066"/>
    <a:srgbClr val="CC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7B1B48-4A9B-CDC7-C6BA-D651F2A74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719ED2-4D07-7ECA-B3AB-DE7E197D4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D18F09-D3EA-3691-FE12-DAE956D1EB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FD6A46-BF35-43A5-86E6-818CE6FB184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02527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4E9084-2ED3-A1EC-986C-A87871C71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2115FF-789F-39A4-B801-BD6006422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E9CE0F-8B28-B772-021B-183C02CADE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A2874-1C34-492E-AF0B-D68246CE8C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73381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9CE7C6-249A-4024-8032-541A5841C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FD686F-68C1-0426-7D6D-2C3B04A992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35CEFE-7694-B349-99F7-C7AB11FF21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77D68-C6C2-452E-9490-35755E1E63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73047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8D8DCF-8552-FEF9-CE78-3733728D5E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61106E-E834-392E-AC1C-98DBC760D0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E8DECC-C7CD-16E3-EA0B-29E08BEF30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ADC26-8069-4E5E-B4F2-B1D2E7312C8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8904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B6C5B3-118E-0CB9-56FD-2B2ABD5A7A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73DB29-D633-E680-FF59-ED4191FE65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326BB-3884-7AE4-1530-A15282C57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1B8AE-60BD-415C-97D3-340C7B2103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735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C7530-79F6-D65E-5B13-CC22EF70D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FDB5A1-16DD-A1A9-02F4-BD403101D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012533-548D-DDBA-DB36-BB6CA1369E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2D29E-344C-4DE2-8BA7-670A8526C9C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889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7E4186-52D8-95B2-7F75-1B6A4532D8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FC2CE1F-E5C5-7FA1-B7EF-46620BC87C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BE92DB-5305-C983-3B86-8412314BEE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49E31-CE51-4433-B1DD-46AE8A79120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629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9BBFE7B-6994-D29E-E789-246A9BE1A7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8A3E9C-C302-DDC6-FFE9-AB65CA5966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99E687-C402-8B6D-104B-317B172191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4B8AB4-98D1-4458-B076-3F6DB13FF7B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257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93FF016-D1C8-AB95-5727-F128B0B6F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316851-EB80-3325-2304-FFC1B7B153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16F277-26A9-176E-9ADB-3FCA814EB6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580D7-C502-4534-881D-26D09FB3EB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8381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753F89-6C0B-D548-A1A9-C22599F661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39DC8-89A3-B1C7-71D1-75032AFB8A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3B8DFE-3A3B-F458-F1F5-B9F5B47D56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11E0E-5953-47A5-8F0C-02CA633801A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2358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114350-8A1C-F1D3-2400-428B547A6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F9CE36-2702-9637-9B84-568743910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F2CC73-0E3B-70C4-7AB3-550A5DEB74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2DA09-FDE8-45AE-96B9-EC02E21698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1444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6F4023-FF8A-7FE1-D021-BDD1BF273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97A146-2ACD-5287-431D-CDB1B9A7C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5885A02-FA0F-5DAB-73E0-98C9D219867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036268-7C64-0CBD-FA4F-1085289F4E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AFEA1A1-7116-9AA2-C9EE-D020C4FBA4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F66CABF5-80B6-4990-8431-1B9FB8F96A27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7.gif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3.gif"/><Relationship Id="rId10" Type="http://schemas.openxmlformats.org/officeDocument/2006/relationships/image" Target="../media/image33.jpeg"/><Relationship Id="rId4" Type="http://schemas.openxmlformats.org/officeDocument/2006/relationships/image" Target="../media/image6.gif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gif"/><Relationship Id="rId7" Type="http://schemas.openxmlformats.org/officeDocument/2006/relationships/image" Target="../media/image3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.gif"/><Relationship Id="rId10" Type="http://schemas.openxmlformats.org/officeDocument/2006/relationships/image" Target="../media/image38.png"/><Relationship Id="rId4" Type="http://schemas.openxmlformats.org/officeDocument/2006/relationships/image" Target="../media/image6.gif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7.gif"/><Relationship Id="rId7" Type="http://schemas.openxmlformats.org/officeDocument/2006/relationships/image" Target="../media/image4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image" Target="../media/image7.gif"/><Relationship Id="rId7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4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7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gif"/><Relationship Id="rId7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vn/imgres?imgurl=http://www.cees.iupui.edu/Research/Restoration/ARBOR/Images/Flora_Fauna/2002-07-24_canary-reed-grass-habit.JPG&amp;imgrefurl=http://www.cees.iupui.edu/Research/Restoration/ARBOR/Images/Flora_Fauna/&amp;h=960&amp;w=1280&amp;sz=206&amp;tbnid=c7EIQCgPW8QJ:&amp;tbnh=112&amp;tbnw=150&amp;hl=vi&amp;start=24&amp;prev=/images%3Fq%3Dgrass%26start%3D20%26svnum%3D10%26hl%3Dvi%26lr%3D%26sa%3DN" TargetMode="External"/><Relationship Id="rId5" Type="http://schemas.openxmlformats.org/officeDocument/2006/relationships/image" Target="../media/image3.gif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6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20.jpeg"/><Relationship Id="rId3" Type="http://schemas.openxmlformats.org/officeDocument/2006/relationships/image" Target="../media/image7.gif"/><Relationship Id="rId7" Type="http://schemas.openxmlformats.org/officeDocument/2006/relationships/image" Target="../media/image9.jpeg"/><Relationship Id="rId12" Type="http://schemas.openxmlformats.org/officeDocument/2006/relationships/image" Target="../media/image16.png"/><Relationship Id="rId17" Type="http://schemas.openxmlformats.org/officeDocument/2006/relationships/image" Target="../media/image19.png"/><Relationship Id="rId2" Type="http://schemas.openxmlformats.org/officeDocument/2006/relationships/image" Target="../media/image8.jpeg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vn/imgres?imgurl=http://www.cees.iupui.edu/Research/Restoration/ARBOR/Images/Flora_Fauna/2002-07-24_canary-reed-grass-habit.JPG&amp;imgrefurl=http://www.cees.iupui.edu/Research/Restoration/ARBOR/Images/Flora_Fauna/&amp;h=960&amp;w=1280&amp;sz=206&amp;tbnid=c7EIQCgPW8QJ:&amp;tbnh=112&amp;tbnw=150&amp;hl=vi&amp;start=24&amp;prev=/images%3Fq%3Dgrass%26start%3D20%26svnum%3D10%26hl%3Dvi%26lr%3D%26sa%3DN" TargetMode="External"/><Relationship Id="rId11" Type="http://schemas.openxmlformats.org/officeDocument/2006/relationships/oleObject" Target="../embeddings/oleObject1.bin"/><Relationship Id="rId5" Type="http://schemas.openxmlformats.org/officeDocument/2006/relationships/image" Target="../media/image3.gif"/><Relationship Id="rId15" Type="http://schemas.openxmlformats.org/officeDocument/2006/relationships/image" Target="../media/image18.jpeg"/><Relationship Id="rId10" Type="http://schemas.openxmlformats.org/officeDocument/2006/relationships/image" Target="../media/image12.jpeg"/><Relationship Id="rId19" Type="http://schemas.openxmlformats.org/officeDocument/2006/relationships/oleObject" Target="../embeddings/oleObject4.bin"/><Relationship Id="rId4" Type="http://schemas.openxmlformats.org/officeDocument/2006/relationships/image" Target="../media/image6.gif"/><Relationship Id="rId9" Type="http://schemas.openxmlformats.org/officeDocument/2006/relationships/image" Target="../media/image15.jpe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6.jpeg"/><Relationship Id="rId3" Type="http://schemas.openxmlformats.org/officeDocument/2006/relationships/image" Target="../media/image7.gif"/><Relationship Id="rId7" Type="http://schemas.openxmlformats.org/officeDocument/2006/relationships/hyperlink" Target="http://images.google.com.vn/imgres?imgurl=http://www.cees.iupui.edu/Research/Restoration/ARBOR/Images/Flora_Fauna/2002-07-24_canary-reed-grass-habit.JPG&amp;imgrefurl=http://www.cees.iupui.edu/Research/Restoration/ARBOR/Images/Flora_Fauna/&amp;h=960&amp;w=1280&amp;sz=206&amp;tbnid=c7EIQCgPW8QJ:&amp;tbnh=112&amp;tbnw=150&amp;hl=vi&amp;start=24&amp;prev=/images%3Fq%3Dgrass%26start%3D20%26svnum%3D10%26hl%3Dvi%26lr%3D%26sa%3DN" TargetMode="External"/><Relationship Id="rId12" Type="http://schemas.openxmlformats.org/officeDocument/2006/relationships/image" Target="../media/image25.png"/><Relationship Id="rId17" Type="http://schemas.openxmlformats.org/officeDocument/2006/relationships/image" Target="../media/image16.png"/><Relationship Id="rId2" Type="http://schemas.openxmlformats.org/officeDocument/2006/relationships/image" Target="../media/image8.jpeg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3.gif"/><Relationship Id="rId15" Type="http://schemas.openxmlformats.org/officeDocument/2006/relationships/image" Target="../media/image27.png"/><Relationship Id="rId10" Type="http://schemas.openxmlformats.org/officeDocument/2006/relationships/image" Target="../media/image24.jpeg"/><Relationship Id="rId4" Type="http://schemas.openxmlformats.org/officeDocument/2006/relationships/image" Target="../media/image6.gif"/><Relationship Id="rId9" Type="http://schemas.openxmlformats.org/officeDocument/2006/relationships/image" Target="../media/image23.jpeg"/><Relationship Id="rId14" Type="http://schemas.openxmlformats.org/officeDocument/2006/relationships/hyperlink" Target="http://www.siwashlakeranch.com/images/siwashlakeranch16b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g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EJ1450">
            <a:extLst>
              <a:ext uri="{FF2B5EF4-FFF2-40B4-BE49-F238E27FC236}">
                <a16:creationId xmlns:a16="http://schemas.microsoft.com/office/drawing/2014/main" id="{FF671EF2-9AA8-8365-8015-88F7CFA70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loichao4">
            <a:extLst>
              <a:ext uri="{FF2B5EF4-FFF2-40B4-BE49-F238E27FC236}">
                <a16:creationId xmlns:a16="http://schemas.microsoft.com/office/drawing/2014/main" id="{16A6DFB1-BD5E-8C86-A3F9-2BB2A33DFE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524000"/>
            <a:ext cx="6743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2" name="Rectangle 66">
            <a:extLst>
              <a:ext uri="{FF2B5EF4-FFF2-40B4-BE49-F238E27FC236}">
                <a16:creationId xmlns:a16="http://schemas.microsoft.com/office/drawing/2014/main" id="{9F95F889-6FC4-C9E5-105A-CFD6C311C6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257800"/>
            <a:ext cx="14478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6000" b="1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9283" name="Rectangle 67">
            <a:extLst>
              <a:ext uri="{FF2B5EF4-FFF2-40B4-BE49-F238E27FC236}">
                <a16:creationId xmlns:a16="http://schemas.microsoft.com/office/drawing/2014/main" id="{4A4F5A38-2307-CE36-8474-D5DA98654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257800"/>
            <a:ext cx="14478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6000" b="1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9284" name="Rectangle 68">
            <a:extLst>
              <a:ext uri="{FF2B5EF4-FFF2-40B4-BE49-F238E27FC236}">
                <a16:creationId xmlns:a16="http://schemas.microsoft.com/office/drawing/2014/main" id="{E9062208-7CB7-611E-EBDD-B81A14476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257800"/>
            <a:ext cx="1600200" cy="914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6000" b="1">
                <a:solidFill>
                  <a:srgbClr val="800000"/>
                </a:solidFill>
              </a:rPr>
              <a:t>?</a:t>
            </a:r>
          </a:p>
        </p:txBody>
      </p:sp>
      <p:grpSp>
        <p:nvGrpSpPr>
          <p:cNvPr id="11269" name="Group 4">
            <a:extLst>
              <a:ext uri="{FF2B5EF4-FFF2-40B4-BE49-F238E27FC236}">
                <a16:creationId xmlns:a16="http://schemas.microsoft.com/office/drawing/2014/main" id="{0DF34CE0-1596-8869-2330-8842A78A6E5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32"/>
          </a:xfrm>
        </p:grpSpPr>
        <p:sp>
          <p:nvSpPr>
            <p:cNvPr id="11305" name="Rectangle 5" descr="Parchment">
              <a:extLst>
                <a:ext uri="{FF2B5EF4-FFF2-40B4-BE49-F238E27FC236}">
                  <a16:creationId xmlns:a16="http://schemas.microsoft.com/office/drawing/2014/main" id="{C8E01BFE-60C3-7988-DCF9-1E647B0B1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solidFill>
                    <a:srgbClr val="006666"/>
                  </a:solidFill>
                </a:rPr>
                <a:t>TRAO ĐỔI VẬT CHẤT TRONG HỆ SINH THÁI</a:t>
              </a:r>
            </a:p>
          </p:txBody>
        </p:sp>
        <p:pic>
          <p:nvPicPr>
            <p:cNvPr id="11306" name="Picture 6" descr="AG00630_">
              <a:extLst>
                <a:ext uri="{FF2B5EF4-FFF2-40B4-BE49-F238E27FC236}">
                  <a16:creationId xmlns:a16="http://schemas.microsoft.com/office/drawing/2014/main" id="{33378F72-B25F-8C67-F64D-BC035B55A3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62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7" name="Picture 7" descr="FLY-AGARIC">
              <a:extLst>
                <a:ext uri="{FF2B5EF4-FFF2-40B4-BE49-F238E27FC236}">
                  <a16:creationId xmlns:a16="http://schemas.microsoft.com/office/drawing/2014/main" id="{033E63F4-1D67-742A-3C3B-E084C86225B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38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0" name="Group 8">
            <a:extLst>
              <a:ext uri="{FF2B5EF4-FFF2-40B4-BE49-F238E27FC236}">
                <a16:creationId xmlns:a16="http://schemas.microsoft.com/office/drawing/2014/main" id="{73AB121E-9E34-4721-3058-13F9491F1F70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11299" name="Picture 9" descr="flower">
              <a:extLst>
                <a:ext uri="{FF2B5EF4-FFF2-40B4-BE49-F238E27FC236}">
                  <a16:creationId xmlns:a16="http://schemas.microsoft.com/office/drawing/2014/main" id="{38BB0F95-57B6-2861-665E-1A23B91BD14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300" name="Picture 10" descr="flower">
              <a:extLst>
                <a:ext uri="{FF2B5EF4-FFF2-40B4-BE49-F238E27FC236}">
                  <a16:creationId xmlns:a16="http://schemas.microsoft.com/office/drawing/2014/main" id="{5ACF3841-BA80-951A-9B43-EF72387CFFA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1" name="Freeform 11">
              <a:extLst>
                <a:ext uri="{FF2B5EF4-FFF2-40B4-BE49-F238E27FC236}">
                  <a16:creationId xmlns:a16="http://schemas.microsoft.com/office/drawing/2014/main" id="{150D31DB-01C9-9A27-B25D-501AA3CBF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02" name="Freeform 12">
              <a:extLst>
                <a:ext uri="{FF2B5EF4-FFF2-40B4-BE49-F238E27FC236}">
                  <a16:creationId xmlns:a16="http://schemas.microsoft.com/office/drawing/2014/main" id="{DCC70DFC-DD5C-05AF-B630-73E23F95A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03" name="Line 13">
              <a:extLst>
                <a:ext uri="{FF2B5EF4-FFF2-40B4-BE49-F238E27FC236}">
                  <a16:creationId xmlns:a16="http://schemas.microsoft.com/office/drawing/2014/main" id="{59950EEF-50F4-6BF6-B254-6DB42F0BDA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1304" name="Line 14">
              <a:extLst>
                <a:ext uri="{FF2B5EF4-FFF2-40B4-BE49-F238E27FC236}">
                  <a16:creationId xmlns:a16="http://schemas.microsoft.com/office/drawing/2014/main" id="{AAB5D070-133F-CFD5-5F0F-7488355F6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261" name="Group 45">
            <a:extLst>
              <a:ext uri="{FF2B5EF4-FFF2-40B4-BE49-F238E27FC236}">
                <a16:creationId xmlns:a16="http://schemas.microsoft.com/office/drawing/2014/main" id="{2D4DFE6B-1261-CA6E-389A-39985FD95B1C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524000"/>
            <a:ext cx="9067800" cy="1952625"/>
            <a:chOff x="96" y="1602"/>
            <a:chExt cx="5712" cy="1230"/>
          </a:xfrm>
        </p:grpSpPr>
        <p:sp>
          <p:nvSpPr>
            <p:cNvPr id="11284" name="Rectangle 40">
              <a:extLst>
                <a:ext uri="{FF2B5EF4-FFF2-40B4-BE49-F238E27FC236}">
                  <a16:creationId xmlns:a16="http://schemas.microsoft.com/office/drawing/2014/main" id="{CA0BFBA4-7DF6-20E6-2BC9-46763A459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544"/>
              <a:ext cx="1008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/>
                <a:t>SV phù du</a:t>
              </a:r>
            </a:p>
          </p:txBody>
        </p:sp>
        <p:sp>
          <p:nvSpPr>
            <p:cNvPr id="11285" name="Rectangle 41">
              <a:extLst>
                <a:ext uri="{FF2B5EF4-FFF2-40B4-BE49-F238E27FC236}">
                  <a16:creationId xmlns:a16="http://schemas.microsoft.com/office/drawing/2014/main" id="{E1280966-153B-3C1F-D66A-622D78723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544"/>
              <a:ext cx="33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/>
                <a:t>cá</a:t>
              </a:r>
            </a:p>
          </p:txBody>
        </p:sp>
        <p:sp>
          <p:nvSpPr>
            <p:cNvPr id="11286" name="Rectangle 42">
              <a:extLst>
                <a:ext uri="{FF2B5EF4-FFF2-40B4-BE49-F238E27FC236}">
                  <a16:creationId xmlns:a16="http://schemas.microsoft.com/office/drawing/2014/main" id="{F4B430F5-1361-D860-1677-C130E8089F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544"/>
              <a:ext cx="336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/>
                <a:t>cò</a:t>
              </a:r>
            </a:p>
          </p:txBody>
        </p:sp>
        <p:grpSp>
          <p:nvGrpSpPr>
            <p:cNvPr id="11287" name="Group 44">
              <a:extLst>
                <a:ext uri="{FF2B5EF4-FFF2-40B4-BE49-F238E27FC236}">
                  <a16:creationId xmlns:a16="http://schemas.microsoft.com/office/drawing/2014/main" id="{7FD8E34F-7E6B-F179-F407-F2272CCF36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1602"/>
              <a:ext cx="5712" cy="1230"/>
              <a:chOff x="96" y="1602"/>
              <a:chExt cx="5712" cy="1230"/>
            </a:xfrm>
          </p:grpSpPr>
          <p:pic>
            <p:nvPicPr>
              <p:cNvPr id="11288" name="Picture 29" descr="ghana-2">
                <a:extLst>
                  <a:ext uri="{FF2B5EF4-FFF2-40B4-BE49-F238E27FC236}">
                    <a16:creationId xmlns:a16="http://schemas.microsoft.com/office/drawing/2014/main" id="{F1B31228-48D5-D3EC-D8E6-2874778CD3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1602"/>
                <a:ext cx="864" cy="9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89" name="Picture 30" descr="plated[1]">
                <a:extLst>
                  <a:ext uri="{FF2B5EF4-FFF2-40B4-BE49-F238E27FC236}">
                    <a16:creationId xmlns:a16="http://schemas.microsoft.com/office/drawing/2014/main" id="{5F363C81-0F6F-9D22-1F84-E36208AEDB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602"/>
                <a:ext cx="864" cy="91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</a:extLst>
            </p:spPr>
          </p:pic>
          <p:sp>
            <p:nvSpPr>
              <p:cNvPr id="11290" name="Text Box 31">
                <a:extLst>
                  <a:ext uri="{FF2B5EF4-FFF2-40B4-BE49-F238E27FC236}">
                    <a16:creationId xmlns:a16="http://schemas.microsoft.com/office/drawing/2014/main" id="{EB88D47A-E865-00B6-00C7-0AD1065B40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0" y="2464"/>
                <a:ext cx="148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vi-VN" sz="2600" b="1">
                    <a:solidFill>
                      <a:srgbClr val="00006E"/>
                    </a:solidFill>
                    <a:cs typeface="Arial" panose="020B0604020202020204" pitchFamily="34" charset="0"/>
                  </a:rPr>
                  <a:t>VSV</a:t>
                </a:r>
                <a:r>
                  <a:rPr lang="en-US" altLang="vi-VN" sz="2800">
                    <a:solidFill>
                      <a:srgbClr val="00006E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  <p:pic>
            <p:nvPicPr>
              <p:cNvPr id="11291" name="Picture 32" descr="TAO7702">
                <a:extLst>
                  <a:ext uri="{FF2B5EF4-FFF2-40B4-BE49-F238E27FC236}">
                    <a16:creationId xmlns:a16="http://schemas.microsoft.com/office/drawing/2014/main" id="{8CF4C4A3-1535-C38B-0B56-45BF6AB824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1602"/>
                <a:ext cx="912" cy="9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292" name="Text Box 33">
                <a:extLst>
                  <a:ext uri="{FF2B5EF4-FFF2-40B4-BE49-F238E27FC236}">
                    <a16:creationId xmlns:a16="http://schemas.microsoft.com/office/drawing/2014/main" id="{0BFAFA2B-7451-B397-AB95-8AD551F03B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" y="2524"/>
                <a:ext cx="912" cy="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vi-VN" sz="2600" b="1">
                    <a:solidFill>
                      <a:srgbClr val="00006E"/>
                    </a:solidFill>
                    <a:cs typeface="Arial" panose="020B0604020202020204" pitchFamily="34" charset="0"/>
                  </a:rPr>
                  <a:t>Tảo</a:t>
                </a:r>
              </a:p>
            </p:txBody>
          </p:sp>
          <p:pic>
            <p:nvPicPr>
              <p:cNvPr id="11293" name="Picture 34" descr="Carpeaumais">
                <a:extLst>
                  <a:ext uri="{FF2B5EF4-FFF2-40B4-BE49-F238E27FC236}">
                    <a16:creationId xmlns:a16="http://schemas.microsoft.com/office/drawing/2014/main" id="{3266B037-2F78-F308-D7E8-73B9051836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602"/>
                <a:ext cx="864" cy="9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94" name="Picture 35" descr="flybox1">
                <a:extLst>
                  <a:ext uri="{FF2B5EF4-FFF2-40B4-BE49-F238E27FC236}">
                    <a16:creationId xmlns:a16="http://schemas.microsoft.com/office/drawing/2014/main" id="{725B5724-33F6-07F1-9BF5-C3B5B50FEF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1602"/>
                <a:ext cx="864" cy="96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295" name="AutoShape 36">
                <a:extLst>
                  <a:ext uri="{FF2B5EF4-FFF2-40B4-BE49-F238E27FC236}">
                    <a16:creationId xmlns:a16="http://schemas.microsoft.com/office/drawing/2014/main" id="{C15E8A66-4420-444F-B53F-8D2727399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1986"/>
                <a:ext cx="192" cy="144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1296" name="AutoShape 37">
                <a:extLst>
                  <a:ext uri="{FF2B5EF4-FFF2-40B4-BE49-F238E27FC236}">
                    <a16:creationId xmlns:a16="http://schemas.microsoft.com/office/drawing/2014/main" id="{D7469060-212B-A7CE-7F59-B996D763A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4" y="1986"/>
                <a:ext cx="192" cy="144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1297" name="AutoShape 38">
                <a:extLst>
                  <a:ext uri="{FF2B5EF4-FFF2-40B4-BE49-F238E27FC236}">
                    <a16:creationId xmlns:a16="http://schemas.microsoft.com/office/drawing/2014/main" id="{AE2F7528-6359-22FA-7580-582265547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" y="1986"/>
                <a:ext cx="192" cy="144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1298" name="AutoShape 39">
                <a:extLst>
                  <a:ext uri="{FF2B5EF4-FFF2-40B4-BE49-F238E27FC236}">
                    <a16:creationId xmlns:a16="http://schemas.microsoft.com/office/drawing/2014/main" id="{15A74023-524C-3EAE-E0DA-C68C732ED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86"/>
                <a:ext cx="192" cy="144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</p:grpSp>
      </p:grpSp>
      <p:sp>
        <p:nvSpPr>
          <p:cNvPr id="9262" name="Rectangle 46">
            <a:extLst>
              <a:ext uri="{FF2B5EF4-FFF2-40B4-BE49-F238E27FC236}">
                <a16:creationId xmlns:a16="http://schemas.microsoft.com/office/drawing/2014/main" id="{57574A04-C8B6-A045-7B58-B9B82E8D4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838200"/>
            <a:ext cx="525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D60093"/>
                </a:solidFill>
              </a:rPr>
              <a:t>Vd: Chuỗi thức ăn trong 1 ao cá</a:t>
            </a:r>
          </a:p>
        </p:txBody>
      </p:sp>
      <p:sp>
        <p:nvSpPr>
          <p:cNvPr id="9263" name="AutoShape 47">
            <a:extLst>
              <a:ext uri="{FF2B5EF4-FFF2-40B4-BE49-F238E27FC236}">
                <a16:creationId xmlns:a16="http://schemas.microsoft.com/office/drawing/2014/main" id="{A3AE2941-86A6-4E8C-7A87-2AF7300F6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981200"/>
            <a:ext cx="6248400" cy="1676400"/>
          </a:xfrm>
          <a:prstGeom prst="cloudCallout">
            <a:avLst>
              <a:gd name="adj1" fmla="val -43750"/>
              <a:gd name="adj2" fmla="val 86366"/>
            </a:avLst>
          </a:prstGeom>
          <a:solidFill>
            <a:schemeClr val="bg1"/>
          </a:solidFill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FF3300"/>
                </a:solidFill>
              </a:rPr>
              <a:t>Đây có được xem là một hệ sinh thái không? Giải thích?</a:t>
            </a:r>
          </a:p>
        </p:txBody>
      </p:sp>
      <p:sp>
        <p:nvSpPr>
          <p:cNvPr id="9264" name="AutoShape 48">
            <a:extLst>
              <a:ext uri="{FF2B5EF4-FFF2-40B4-BE49-F238E27FC236}">
                <a16:creationId xmlns:a16="http://schemas.microsoft.com/office/drawing/2014/main" id="{A244EB47-9544-7DFE-0018-D51482EBC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590800"/>
            <a:ext cx="7162800" cy="1828800"/>
          </a:xfrm>
          <a:prstGeom prst="cloudCallout">
            <a:avLst>
              <a:gd name="adj1" fmla="val -44546"/>
              <a:gd name="adj2" fmla="val 75000"/>
            </a:avLst>
          </a:prstGeom>
          <a:solidFill>
            <a:schemeClr val="bg1"/>
          </a:solidFill>
          <a:ln w="9525">
            <a:solidFill>
              <a:srgbClr val="FF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0000CC"/>
                </a:solidFill>
              </a:rPr>
              <a:t>Hãy xác định đâu là SV sản xuất, SV tiêu thụ, SV phân giải trong chuỗi thức ăn sau?</a:t>
            </a:r>
          </a:p>
        </p:txBody>
      </p:sp>
      <p:sp>
        <p:nvSpPr>
          <p:cNvPr id="9267" name="AutoShape 51">
            <a:extLst>
              <a:ext uri="{FF2B5EF4-FFF2-40B4-BE49-F238E27FC236}">
                <a16:creationId xmlns:a16="http://schemas.microsoft.com/office/drawing/2014/main" id="{AD61427B-5429-5648-BD77-01AD1F264AEA}"/>
              </a:ext>
            </a:extLst>
          </p:cNvPr>
          <p:cNvSpPr>
            <a:spLocks/>
          </p:cNvSpPr>
          <p:nvPr/>
        </p:nvSpPr>
        <p:spPr bwMode="auto">
          <a:xfrm rot="-5400000">
            <a:off x="762000" y="4343400"/>
            <a:ext cx="228600" cy="1447800"/>
          </a:xfrm>
          <a:prstGeom prst="leftBrace">
            <a:avLst>
              <a:gd name="adj1" fmla="val 5277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9268" name="Text Box 52">
            <a:extLst>
              <a:ext uri="{FF2B5EF4-FFF2-40B4-BE49-F238E27FC236}">
                <a16:creationId xmlns:a16="http://schemas.microsoft.com/office/drawing/2014/main" id="{522827EB-9228-8A9E-9927-8970A6772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257800"/>
            <a:ext cx="160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FF"/>
                </a:solidFill>
                <a:cs typeface="Arial" panose="020B0604020202020204" pitchFamily="34" charset="0"/>
              </a:rPr>
              <a:t>Sinh vật sản xuất </a:t>
            </a:r>
          </a:p>
        </p:txBody>
      </p:sp>
      <p:sp>
        <p:nvSpPr>
          <p:cNvPr id="9270" name="AutoShape 54">
            <a:extLst>
              <a:ext uri="{FF2B5EF4-FFF2-40B4-BE49-F238E27FC236}">
                <a16:creationId xmlns:a16="http://schemas.microsoft.com/office/drawing/2014/main" id="{F5581909-1746-7026-B031-6924E353515C}"/>
              </a:ext>
            </a:extLst>
          </p:cNvPr>
          <p:cNvSpPr>
            <a:spLocks/>
          </p:cNvSpPr>
          <p:nvPr/>
        </p:nvSpPr>
        <p:spPr bwMode="auto">
          <a:xfrm rot="-5400000">
            <a:off x="4381500" y="2628900"/>
            <a:ext cx="304800" cy="4953000"/>
          </a:xfrm>
          <a:prstGeom prst="leftBrace">
            <a:avLst>
              <a:gd name="adj1" fmla="val 13541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9271" name="Text Box 55">
            <a:extLst>
              <a:ext uri="{FF2B5EF4-FFF2-40B4-BE49-F238E27FC236}">
                <a16:creationId xmlns:a16="http://schemas.microsoft.com/office/drawing/2014/main" id="{299474E4-135D-7891-94A2-B3B717751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5334000"/>
            <a:ext cx="1638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FF"/>
                </a:solidFill>
                <a:cs typeface="Arial" panose="020B0604020202020204" pitchFamily="34" charset="0"/>
              </a:rPr>
              <a:t>Sinh vật tiêu thụ </a:t>
            </a:r>
          </a:p>
        </p:txBody>
      </p:sp>
      <p:sp>
        <p:nvSpPr>
          <p:cNvPr id="9273" name="AutoShape 57">
            <a:extLst>
              <a:ext uri="{FF2B5EF4-FFF2-40B4-BE49-F238E27FC236}">
                <a16:creationId xmlns:a16="http://schemas.microsoft.com/office/drawing/2014/main" id="{6F7B141E-C3A8-B9B7-9ADF-CEEC348BF62C}"/>
              </a:ext>
            </a:extLst>
          </p:cNvPr>
          <p:cNvSpPr>
            <a:spLocks/>
          </p:cNvSpPr>
          <p:nvPr/>
        </p:nvSpPr>
        <p:spPr bwMode="auto">
          <a:xfrm rot="-5400000">
            <a:off x="8001000" y="4343400"/>
            <a:ext cx="228600" cy="1447800"/>
          </a:xfrm>
          <a:prstGeom prst="leftBrace">
            <a:avLst>
              <a:gd name="adj1" fmla="val 52778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9274" name="Text Box 58">
            <a:extLst>
              <a:ext uri="{FF2B5EF4-FFF2-40B4-BE49-F238E27FC236}">
                <a16:creationId xmlns:a16="http://schemas.microsoft.com/office/drawing/2014/main" id="{6A0D8CFC-ECA6-F335-BE12-CCB582439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257800"/>
            <a:ext cx="1676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FF"/>
                </a:solidFill>
                <a:cs typeface="Arial" panose="020B0604020202020204" pitchFamily="34" charset="0"/>
              </a:rPr>
              <a:t>Sinh vật phân hủy </a:t>
            </a:r>
          </a:p>
        </p:txBody>
      </p:sp>
      <p:sp>
        <p:nvSpPr>
          <p:cNvPr id="9276" name="Text Box 60">
            <a:extLst>
              <a:ext uri="{FF2B5EF4-FFF2-40B4-BE49-F238E27FC236}">
                <a16:creationId xmlns:a16="http://schemas.microsoft.com/office/drawing/2014/main" id="{358E5249-F9F9-F85D-7098-A4BDAF401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657600"/>
            <a:ext cx="152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3333FF"/>
                </a:solidFill>
                <a:cs typeface="Arial" panose="020B0604020202020204" pitchFamily="34" charset="0"/>
              </a:rPr>
              <a:t>Sinh vật tiêu thụ bậc 1</a:t>
            </a:r>
          </a:p>
        </p:txBody>
      </p:sp>
      <p:sp>
        <p:nvSpPr>
          <p:cNvPr id="9278" name="Text Box 62">
            <a:extLst>
              <a:ext uri="{FF2B5EF4-FFF2-40B4-BE49-F238E27FC236}">
                <a16:creationId xmlns:a16="http://schemas.microsoft.com/office/drawing/2014/main" id="{7E8C025F-6371-7D2E-A257-61B623DFC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657600"/>
            <a:ext cx="152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3333FF"/>
                </a:solidFill>
                <a:cs typeface="Arial" panose="020B0604020202020204" pitchFamily="34" charset="0"/>
              </a:rPr>
              <a:t>Sinh vật tiêu thụ bậc 3</a:t>
            </a:r>
          </a:p>
        </p:txBody>
      </p:sp>
      <p:sp>
        <p:nvSpPr>
          <p:cNvPr id="9279" name="Text Box 63">
            <a:extLst>
              <a:ext uri="{FF2B5EF4-FFF2-40B4-BE49-F238E27FC236}">
                <a16:creationId xmlns:a16="http://schemas.microsoft.com/office/drawing/2014/main" id="{65BF4D64-D5F5-D9EF-6D56-3E6BD1C8F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657600"/>
            <a:ext cx="152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3333FF"/>
                </a:solidFill>
                <a:cs typeface="Arial" panose="020B0604020202020204" pitchFamily="34" charset="0"/>
              </a:rPr>
              <a:t>Sinh vật tiêu thụ bậc 2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92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92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9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5" dur="20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20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20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9" dur="2000"/>
                                        <p:tgtEl>
                                          <p:spTgt spid="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82" grpId="0" animBg="1"/>
      <p:bldP spid="9282" grpId="1" animBg="1"/>
      <p:bldP spid="9262" grpId="0" animBg="1"/>
      <p:bldP spid="9263" grpId="0" animBg="1"/>
      <p:bldP spid="9263" grpId="1" animBg="1"/>
      <p:bldP spid="9263" grpId="2" animBg="1"/>
      <p:bldP spid="9264" grpId="0" animBg="1"/>
      <p:bldP spid="9264" grpId="1" animBg="1"/>
      <p:bldP spid="9264" grpId="2" animBg="1"/>
      <p:bldP spid="9267" grpId="0" animBg="1"/>
      <p:bldP spid="9268" grpId="0"/>
      <p:bldP spid="9270" grpId="0" animBg="1"/>
      <p:bldP spid="9271" grpId="0"/>
      <p:bldP spid="9273" grpId="0" animBg="1"/>
      <p:bldP spid="9274" grpId="0"/>
      <p:bldP spid="9276" grpId="0"/>
      <p:bldP spid="9278" grpId="0"/>
      <p:bldP spid="92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7" name="Rectangle 53">
            <a:extLst>
              <a:ext uri="{FF2B5EF4-FFF2-40B4-BE49-F238E27FC236}">
                <a16:creationId xmlns:a16="http://schemas.microsoft.com/office/drawing/2014/main" id="{B9F89CFF-A4B8-3AD2-9AA4-D94BFCA1F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85800"/>
            <a:ext cx="3124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800" b="1" u="sng">
                <a:solidFill>
                  <a:srgbClr val="993300"/>
                </a:solidFill>
              </a:rPr>
              <a:t>3. Bậc dinh dưỡng:</a:t>
            </a:r>
          </a:p>
        </p:txBody>
      </p:sp>
      <p:grpSp>
        <p:nvGrpSpPr>
          <p:cNvPr id="12291" name="Group 33">
            <a:extLst>
              <a:ext uri="{FF2B5EF4-FFF2-40B4-BE49-F238E27FC236}">
                <a16:creationId xmlns:a16="http://schemas.microsoft.com/office/drawing/2014/main" id="{ED81F169-E287-6F68-CB6B-C0298CB72CF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32"/>
          </a:xfrm>
        </p:grpSpPr>
        <p:sp>
          <p:nvSpPr>
            <p:cNvPr id="12306" name="Rectangle 34" descr="Parchment">
              <a:extLst>
                <a:ext uri="{FF2B5EF4-FFF2-40B4-BE49-F238E27FC236}">
                  <a16:creationId xmlns:a16="http://schemas.microsoft.com/office/drawing/2014/main" id="{588BBD5E-9E2A-163C-B400-023582B4C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solidFill>
                    <a:srgbClr val="006666"/>
                  </a:solidFill>
                </a:rPr>
                <a:t>TRAO ĐỔI VẬT CHẤT TRONG HỆ SINH THÁI</a:t>
              </a:r>
            </a:p>
          </p:txBody>
        </p:sp>
        <p:pic>
          <p:nvPicPr>
            <p:cNvPr id="12307" name="Picture 6" descr="AG00630_">
              <a:extLst>
                <a:ext uri="{FF2B5EF4-FFF2-40B4-BE49-F238E27FC236}">
                  <a16:creationId xmlns:a16="http://schemas.microsoft.com/office/drawing/2014/main" id="{6ED0508A-641B-DA5D-1638-879099B6626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62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8" name="Picture 36" descr="FLY-AGARIC">
              <a:extLst>
                <a:ext uri="{FF2B5EF4-FFF2-40B4-BE49-F238E27FC236}">
                  <a16:creationId xmlns:a16="http://schemas.microsoft.com/office/drawing/2014/main" id="{AB7D9354-6F6F-5AE5-0FD0-704FAF7DD72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38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292" name="Group 37">
            <a:extLst>
              <a:ext uri="{FF2B5EF4-FFF2-40B4-BE49-F238E27FC236}">
                <a16:creationId xmlns:a16="http://schemas.microsoft.com/office/drawing/2014/main" id="{CF513DCB-D80B-CF8C-E266-880A1F8F7965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12300" name="Picture 38" descr="flower">
              <a:extLst>
                <a:ext uri="{FF2B5EF4-FFF2-40B4-BE49-F238E27FC236}">
                  <a16:creationId xmlns:a16="http://schemas.microsoft.com/office/drawing/2014/main" id="{0CE8B351-3C2E-F960-B1AE-FB09D62E04F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39" descr="flower">
              <a:extLst>
                <a:ext uri="{FF2B5EF4-FFF2-40B4-BE49-F238E27FC236}">
                  <a16:creationId xmlns:a16="http://schemas.microsoft.com/office/drawing/2014/main" id="{1728CE97-2000-4A53-21A4-921A93E2A1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Freeform 40">
              <a:extLst>
                <a:ext uri="{FF2B5EF4-FFF2-40B4-BE49-F238E27FC236}">
                  <a16:creationId xmlns:a16="http://schemas.microsoft.com/office/drawing/2014/main" id="{0606DB20-5867-D675-5C89-446443548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3" name="Freeform 41">
              <a:extLst>
                <a:ext uri="{FF2B5EF4-FFF2-40B4-BE49-F238E27FC236}">
                  <a16:creationId xmlns:a16="http://schemas.microsoft.com/office/drawing/2014/main" id="{201F7943-C83D-CAC7-77FC-17AAA6CC2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4" name="Line 42">
              <a:extLst>
                <a:ext uri="{FF2B5EF4-FFF2-40B4-BE49-F238E27FC236}">
                  <a16:creationId xmlns:a16="http://schemas.microsoft.com/office/drawing/2014/main" id="{DE2B7A5A-75F5-C876-EE7D-854C8ED855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2305" name="Line 43">
              <a:extLst>
                <a:ext uri="{FF2B5EF4-FFF2-40B4-BE49-F238E27FC236}">
                  <a16:creationId xmlns:a16="http://schemas.microsoft.com/office/drawing/2014/main" id="{8692C181-AA36-BDB7-0F80-D0A5693DD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6440" name="Rectangle 56">
            <a:extLst>
              <a:ext uri="{FF2B5EF4-FFF2-40B4-BE49-F238E27FC236}">
                <a16:creationId xmlns:a16="http://schemas.microsoft.com/office/drawing/2014/main" id="{76844E78-E068-6A7C-7290-640198EBF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19200"/>
            <a:ext cx="8534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>
              <a:buFont typeface="Wingdings" pitchFamily="2" charset="2"/>
              <a:buChar char="@"/>
              <a:defRPr/>
            </a:pPr>
            <a:r>
              <a:rPr lang="en-US" sz="2800" b="1">
                <a:solidFill>
                  <a:srgbClr val="006600"/>
                </a:solidFill>
              </a:rPr>
              <a:t>Tập hợp các loài sinh vật có </a:t>
            </a:r>
            <a:r>
              <a:rPr lang="en-US" sz="2800" b="1">
                <a:solidFill>
                  <a:srgbClr val="800080"/>
                </a:solidFill>
              </a:rPr>
              <a:t>cùng mức dinh dưỡng</a:t>
            </a:r>
            <a:r>
              <a:rPr lang="en-US" sz="2800" b="1">
                <a:solidFill>
                  <a:srgbClr val="006600"/>
                </a:solidFill>
              </a:rPr>
              <a:t> </a:t>
            </a:r>
          </a:p>
          <a:p>
            <a:pPr>
              <a:defRPr/>
            </a:pPr>
            <a:r>
              <a:rPr lang="en-US" sz="2800" b="1">
                <a:solidFill>
                  <a:srgbClr val="006600"/>
                </a:solidFill>
              </a:rPr>
              <a:t>hợp thành một bậc dinh dưỡng.</a:t>
            </a:r>
          </a:p>
        </p:txBody>
      </p:sp>
      <p:sp>
        <p:nvSpPr>
          <p:cNvPr id="16442" name="Rectangle 58">
            <a:extLst>
              <a:ext uri="{FF2B5EF4-FFF2-40B4-BE49-F238E27FC236}">
                <a16:creationId xmlns:a16="http://schemas.microsoft.com/office/drawing/2014/main" id="{05704D7A-054C-0532-9577-AD2543C3E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133600"/>
            <a:ext cx="3962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vi-VN"/>
              <a:t>    </a:t>
            </a:r>
            <a:r>
              <a:rPr lang="en-US" altLang="vi-VN" sz="2800" b="1">
                <a:solidFill>
                  <a:srgbClr val="006600"/>
                </a:solidFill>
              </a:rPr>
              <a:t>Các bậc dinh dưỡng:</a:t>
            </a:r>
          </a:p>
        </p:txBody>
      </p:sp>
      <p:sp>
        <p:nvSpPr>
          <p:cNvPr id="16443" name="Rectangle 59">
            <a:extLst>
              <a:ext uri="{FF2B5EF4-FFF2-40B4-BE49-F238E27FC236}">
                <a16:creationId xmlns:a16="http://schemas.microsoft.com/office/drawing/2014/main" id="{7F709C6E-75D3-6CB5-BF52-02347CE1B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860675"/>
            <a:ext cx="6705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- Bậc dinh dưỡng cấp 1: </a:t>
            </a:r>
            <a:r>
              <a:rPr lang="en-US" altLang="vi-VN" sz="2800" b="1">
                <a:solidFill>
                  <a:srgbClr val="800080"/>
                </a:solidFill>
              </a:rPr>
              <a:t>Sinh vật sản xuất</a:t>
            </a:r>
            <a:r>
              <a:rPr lang="en-US" altLang="vi-VN" sz="2800" b="1"/>
              <a:t>.</a:t>
            </a:r>
          </a:p>
        </p:txBody>
      </p:sp>
      <p:sp>
        <p:nvSpPr>
          <p:cNvPr id="16444" name="Rectangle 60">
            <a:extLst>
              <a:ext uri="{FF2B5EF4-FFF2-40B4-BE49-F238E27FC236}">
                <a16:creationId xmlns:a16="http://schemas.microsoft.com/office/drawing/2014/main" id="{ADBB010B-4791-EA16-E974-DDC0C7A2D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7467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- Bậc dinh dưỡng cấp 2: </a:t>
            </a:r>
            <a:r>
              <a:rPr lang="en-US" altLang="vi-VN" sz="2800" b="1">
                <a:solidFill>
                  <a:srgbClr val="800080"/>
                </a:solidFill>
              </a:rPr>
              <a:t>Sinh vật tiêu thụ bậc 1</a:t>
            </a:r>
            <a:r>
              <a:rPr lang="en-US" altLang="vi-VN" sz="2800" b="1"/>
              <a:t>.</a:t>
            </a:r>
          </a:p>
        </p:txBody>
      </p:sp>
      <p:sp>
        <p:nvSpPr>
          <p:cNvPr id="16445" name="Rectangle 61">
            <a:extLst>
              <a:ext uri="{FF2B5EF4-FFF2-40B4-BE49-F238E27FC236}">
                <a16:creationId xmlns:a16="http://schemas.microsoft.com/office/drawing/2014/main" id="{56FAFA76-3086-9F2E-CA30-E603D42A1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191000"/>
            <a:ext cx="7467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- Bậc dinh dưỡng cấp 3: </a:t>
            </a:r>
            <a:r>
              <a:rPr lang="en-US" altLang="vi-VN" sz="2800" b="1">
                <a:solidFill>
                  <a:srgbClr val="800080"/>
                </a:solidFill>
              </a:rPr>
              <a:t>Sinh vật tiêu thụ bậc 2</a:t>
            </a:r>
            <a:r>
              <a:rPr lang="en-US" altLang="vi-VN" sz="2800" b="1"/>
              <a:t>.</a:t>
            </a:r>
          </a:p>
        </p:txBody>
      </p:sp>
      <p:sp>
        <p:nvSpPr>
          <p:cNvPr id="16446" name="Rectangle 62">
            <a:extLst>
              <a:ext uri="{FF2B5EF4-FFF2-40B4-BE49-F238E27FC236}">
                <a16:creationId xmlns:a16="http://schemas.microsoft.com/office/drawing/2014/main" id="{CBEEA961-8A77-18AA-7EA1-9C605D9FC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453063"/>
            <a:ext cx="4876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- Bậc dinh dưỡng cấp n: </a:t>
            </a:r>
            <a:r>
              <a:rPr lang="en-US" altLang="vi-VN" sz="2800" b="1">
                <a:solidFill>
                  <a:srgbClr val="9900CC"/>
                </a:solidFill>
              </a:rPr>
              <a:t>Sinh vật tiêu thụ bậc n-1.</a:t>
            </a:r>
          </a:p>
        </p:txBody>
      </p:sp>
      <p:sp>
        <p:nvSpPr>
          <p:cNvPr id="16447" name="Rectangle 63">
            <a:extLst>
              <a:ext uri="{FF2B5EF4-FFF2-40B4-BE49-F238E27FC236}">
                <a16:creationId xmlns:a16="http://schemas.microsoft.com/office/drawing/2014/main" id="{2915BBA1-4CC6-E6C1-93CF-038FAC07A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538" y="480060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- ………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7" grpId="0" animBg="1"/>
      <p:bldP spid="16440" grpId="0" animBg="1"/>
      <p:bldP spid="16442" grpId="0" animBg="1"/>
      <p:bldP spid="16443" grpId="0" animBg="1"/>
      <p:bldP spid="16444" grpId="0" animBg="1"/>
      <p:bldP spid="16445" grpId="0" animBg="1"/>
      <p:bldP spid="16446" grpId="0" animBg="1"/>
      <p:bldP spid="164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4">
            <a:extLst>
              <a:ext uri="{FF2B5EF4-FFF2-40B4-BE49-F238E27FC236}">
                <a16:creationId xmlns:a16="http://schemas.microsoft.com/office/drawing/2014/main" id="{AC6AE729-D5D6-5EC4-758C-CE07B2EFF9E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32"/>
          </a:xfrm>
        </p:grpSpPr>
        <p:sp>
          <p:nvSpPr>
            <p:cNvPr id="14355" name="Rectangle 5" descr="Parchment">
              <a:extLst>
                <a:ext uri="{FF2B5EF4-FFF2-40B4-BE49-F238E27FC236}">
                  <a16:creationId xmlns:a16="http://schemas.microsoft.com/office/drawing/2014/main" id="{1FB76B24-D028-F0CD-3217-6CE7B2775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solidFill>
                    <a:srgbClr val="006666"/>
                  </a:solidFill>
                </a:rPr>
                <a:t>TRAO ĐỔI VẬT CHẤT TRONG HỆ SINH THÁI</a:t>
              </a:r>
            </a:p>
          </p:txBody>
        </p:sp>
        <p:pic>
          <p:nvPicPr>
            <p:cNvPr id="14356" name="Picture 6" descr="AG00630_">
              <a:extLst>
                <a:ext uri="{FF2B5EF4-FFF2-40B4-BE49-F238E27FC236}">
                  <a16:creationId xmlns:a16="http://schemas.microsoft.com/office/drawing/2014/main" id="{AD88A339-8A62-D322-511D-A0442C2788A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62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7" descr="FLY-AGARIC">
              <a:extLst>
                <a:ext uri="{FF2B5EF4-FFF2-40B4-BE49-F238E27FC236}">
                  <a16:creationId xmlns:a16="http://schemas.microsoft.com/office/drawing/2014/main" id="{CC1CE775-B79A-3333-2C1C-2F6CEA963D9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38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39" name="Group 8">
            <a:extLst>
              <a:ext uri="{FF2B5EF4-FFF2-40B4-BE49-F238E27FC236}">
                <a16:creationId xmlns:a16="http://schemas.microsoft.com/office/drawing/2014/main" id="{09AF6995-C561-E41D-4644-0C3C1B5D87A2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14349" name="Picture 9" descr="flower">
              <a:extLst>
                <a:ext uri="{FF2B5EF4-FFF2-40B4-BE49-F238E27FC236}">
                  <a16:creationId xmlns:a16="http://schemas.microsoft.com/office/drawing/2014/main" id="{C8FC6FD1-73FB-AAF7-E7C4-8BF679EC04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10" descr="flower">
              <a:extLst>
                <a:ext uri="{FF2B5EF4-FFF2-40B4-BE49-F238E27FC236}">
                  <a16:creationId xmlns:a16="http://schemas.microsoft.com/office/drawing/2014/main" id="{533CEA71-38B4-5436-E0D9-0DF2244709F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" name="Freeform 11">
              <a:extLst>
                <a:ext uri="{FF2B5EF4-FFF2-40B4-BE49-F238E27FC236}">
                  <a16:creationId xmlns:a16="http://schemas.microsoft.com/office/drawing/2014/main" id="{C7227FF1-2069-DC39-AF42-84C469236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2" name="Freeform 12">
              <a:extLst>
                <a:ext uri="{FF2B5EF4-FFF2-40B4-BE49-F238E27FC236}">
                  <a16:creationId xmlns:a16="http://schemas.microsoft.com/office/drawing/2014/main" id="{1D9676F1-E09C-50B3-3237-37B8B0D20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3" name="Line 13">
              <a:extLst>
                <a:ext uri="{FF2B5EF4-FFF2-40B4-BE49-F238E27FC236}">
                  <a16:creationId xmlns:a16="http://schemas.microsoft.com/office/drawing/2014/main" id="{8BFFA4EA-22EC-23D3-4CFE-3447AE0203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54" name="Line 14">
              <a:extLst>
                <a:ext uri="{FF2B5EF4-FFF2-40B4-BE49-F238E27FC236}">
                  <a16:creationId xmlns:a16="http://schemas.microsoft.com/office/drawing/2014/main" id="{67ABB08A-E4D2-4E0D-6448-451504E065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8447" name="AutoShape 15">
            <a:extLst>
              <a:ext uri="{FF2B5EF4-FFF2-40B4-BE49-F238E27FC236}">
                <a16:creationId xmlns:a16="http://schemas.microsoft.com/office/drawing/2014/main" id="{06D16B7C-09C7-7082-E053-950578A0F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3124200" cy="6858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800" b="1" u="sng">
                <a:solidFill>
                  <a:srgbClr val="800080"/>
                </a:solidFill>
              </a:rPr>
              <a:t>II.Tháp sinh thái:</a:t>
            </a:r>
          </a:p>
        </p:txBody>
      </p:sp>
      <p:sp>
        <p:nvSpPr>
          <p:cNvPr id="18448" name="Rectangle 16">
            <a:extLst>
              <a:ext uri="{FF2B5EF4-FFF2-40B4-BE49-F238E27FC236}">
                <a16:creationId xmlns:a16="http://schemas.microsoft.com/office/drawing/2014/main" id="{AAD5E89F-4CBD-CA63-BF32-EE8127576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09800"/>
            <a:ext cx="85344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sz="2800" b="1"/>
              <a:t> </a:t>
            </a:r>
            <a:r>
              <a:rPr lang="en-US" altLang="vi-VN" sz="3200" b="1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vi-VN" sz="2800" b="1"/>
              <a:t>  Tháp sinh thái bao gồm nhiều hình chữ nhật </a:t>
            </a:r>
            <a:r>
              <a:rPr lang="en-US" altLang="vi-VN" sz="2800" b="1">
                <a:solidFill>
                  <a:srgbClr val="800080"/>
                </a:solidFill>
              </a:rPr>
              <a:t>xếp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sz="2800" b="1">
                <a:solidFill>
                  <a:srgbClr val="800080"/>
                </a:solidFill>
              </a:rPr>
              <a:t>chồng lên nhau</a:t>
            </a:r>
            <a:r>
              <a:rPr lang="en-US" altLang="vi-VN" sz="2800" b="1"/>
              <a:t>. Các hình chữ nhật có chiều cao </a:t>
            </a:r>
            <a:r>
              <a:rPr lang="en-US" altLang="vi-VN" sz="2800" b="1">
                <a:solidFill>
                  <a:srgbClr val="800080"/>
                </a:solidFill>
              </a:rPr>
              <a:t>bằng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sz="2800" b="1">
                <a:solidFill>
                  <a:srgbClr val="800080"/>
                </a:solidFill>
              </a:rPr>
              <a:t>nhau</a:t>
            </a:r>
            <a:r>
              <a:rPr lang="en-US" altLang="vi-VN" sz="2800" b="1"/>
              <a:t>, chiều dài </a:t>
            </a:r>
            <a:r>
              <a:rPr lang="en-US" altLang="vi-VN" sz="2800" b="1">
                <a:solidFill>
                  <a:srgbClr val="800080"/>
                </a:solidFill>
              </a:rPr>
              <a:t>khác nhau</a:t>
            </a:r>
            <a:r>
              <a:rPr lang="en-US" altLang="vi-VN" sz="2800" b="1"/>
              <a:t> biểu thị </a:t>
            </a:r>
            <a:r>
              <a:rPr lang="en-US" altLang="vi-VN" sz="2800" b="1">
                <a:solidFill>
                  <a:srgbClr val="800080"/>
                </a:solidFill>
              </a:rPr>
              <a:t>độ lớn</a:t>
            </a:r>
            <a:r>
              <a:rPr lang="en-US" altLang="vi-VN" sz="2800" b="1"/>
              <a:t> của mỗi bậc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sz="2800" b="1"/>
              <a:t>dinh dưỡng.</a:t>
            </a:r>
          </a:p>
        </p:txBody>
      </p:sp>
      <p:grpSp>
        <p:nvGrpSpPr>
          <p:cNvPr id="18460" name="Group 28">
            <a:extLst>
              <a:ext uri="{FF2B5EF4-FFF2-40B4-BE49-F238E27FC236}">
                <a16:creationId xmlns:a16="http://schemas.microsoft.com/office/drawing/2014/main" id="{CA9AE569-A14F-0AC0-EAAA-35326A7E0C03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048000"/>
            <a:ext cx="5486400" cy="2362200"/>
            <a:chOff x="1008" y="1632"/>
            <a:chExt cx="3456" cy="1680"/>
          </a:xfrm>
        </p:grpSpPr>
        <p:sp>
          <p:nvSpPr>
            <p:cNvPr id="14345" name="Rectangle 21" descr="Stationery">
              <a:extLst>
                <a:ext uri="{FF2B5EF4-FFF2-40B4-BE49-F238E27FC236}">
                  <a16:creationId xmlns:a16="http://schemas.microsoft.com/office/drawing/2014/main" id="{A3BFDFAA-B219-F813-F169-26605FF47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892"/>
              <a:ext cx="3456" cy="420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/>
                <a:t>Thực vật</a:t>
              </a:r>
            </a:p>
          </p:txBody>
        </p:sp>
        <p:sp>
          <p:nvSpPr>
            <p:cNvPr id="14346" name="Rectangle 22" descr="Blue tissue paper">
              <a:extLst>
                <a:ext uri="{FF2B5EF4-FFF2-40B4-BE49-F238E27FC236}">
                  <a16:creationId xmlns:a16="http://schemas.microsoft.com/office/drawing/2014/main" id="{0542E73F-A57A-8C5F-ACF9-BFDD967E3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9" y="2472"/>
              <a:ext cx="2674" cy="420"/>
            </a:xfrm>
            <a:prstGeom prst="rect">
              <a:avLst/>
            </a:pr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/>
                <a:t>Chuột</a:t>
              </a:r>
            </a:p>
          </p:txBody>
        </p:sp>
        <p:sp>
          <p:nvSpPr>
            <p:cNvPr id="14347" name="Rectangle 23" descr="White marble">
              <a:extLst>
                <a:ext uri="{FF2B5EF4-FFF2-40B4-BE49-F238E27FC236}">
                  <a16:creationId xmlns:a16="http://schemas.microsoft.com/office/drawing/2014/main" id="{20EE839F-3F7E-D32E-7961-47D82AFC6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6" y="2052"/>
              <a:ext cx="1565" cy="420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/>
                <a:t>Rắn</a:t>
              </a:r>
            </a:p>
          </p:txBody>
        </p:sp>
        <p:sp>
          <p:nvSpPr>
            <p:cNvPr id="14348" name="Rectangle 24" descr="Pink tissue paper">
              <a:extLst>
                <a:ext uri="{FF2B5EF4-FFF2-40B4-BE49-F238E27FC236}">
                  <a16:creationId xmlns:a16="http://schemas.microsoft.com/office/drawing/2014/main" id="{E9721678-7ADD-8B38-19D8-0D204DBA1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7" y="1632"/>
              <a:ext cx="783" cy="420"/>
            </a:xfrm>
            <a:prstGeom prst="rect">
              <a:avLst/>
            </a:prstGeom>
            <a:blipFill dpi="0" rotWithShape="1">
              <a:blip r:embed="rId9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/>
                <a:t>Đại bàng</a:t>
              </a:r>
            </a:p>
          </p:txBody>
        </p:sp>
      </p:grpSp>
      <p:pic>
        <p:nvPicPr>
          <p:cNvPr id="18457" name="Picture 25" descr="h213">
            <a:extLst>
              <a:ext uri="{FF2B5EF4-FFF2-40B4-BE49-F238E27FC236}">
                <a16:creationId xmlns:a16="http://schemas.microsoft.com/office/drawing/2014/main" id="{06F51C2C-C19A-D03A-7EA5-B7714BCF8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71" name="AutoShape 39">
            <a:extLst>
              <a:ext uri="{FF2B5EF4-FFF2-40B4-BE49-F238E27FC236}">
                <a16:creationId xmlns:a16="http://schemas.microsoft.com/office/drawing/2014/main" id="{12FDF741-1A12-72E3-6988-C3D785897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667000"/>
            <a:ext cx="4876800" cy="14478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9900CC"/>
                </a:solidFill>
              </a:rPr>
              <a:t>Thế nào là tháp sinh thái?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84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84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7" grpId="0" animBg="1"/>
      <p:bldP spid="18448" grpId="0" animBg="1"/>
      <p:bldP spid="18471" grpId="0" animBg="1"/>
      <p:bldP spid="18471" grpId="1" animBg="1"/>
      <p:bldP spid="18471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7">
            <a:extLst>
              <a:ext uri="{FF2B5EF4-FFF2-40B4-BE49-F238E27FC236}">
                <a16:creationId xmlns:a16="http://schemas.microsoft.com/office/drawing/2014/main" id="{4D788B28-2825-D29E-A3CF-D69B55CDC5F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32"/>
          </a:xfrm>
        </p:grpSpPr>
        <p:sp>
          <p:nvSpPr>
            <p:cNvPr id="15382" name="Rectangle 8" descr="Parchment">
              <a:extLst>
                <a:ext uri="{FF2B5EF4-FFF2-40B4-BE49-F238E27FC236}">
                  <a16:creationId xmlns:a16="http://schemas.microsoft.com/office/drawing/2014/main" id="{C9E88017-EB18-8A0B-1BD3-B8C6B63FA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solidFill>
                    <a:srgbClr val="006666"/>
                  </a:solidFill>
                </a:rPr>
                <a:t>TRAO ĐỔI VẬT CHẤT TRONG HỆ SINH THÁI</a:t>
              </a:r>
            </a:p>
          </p:txBody>
        </p:sp>
        <p:pic>
          <p:nvPicPr>
            <p:cNvPr id="15383" name="Picture 6" descr="AG00630_">
              <a:extLst>
                <a:ext uri="{FF2B5EF4-FFF2-40B4-BE49-F238E27FC236}">
                  <a16:creationId xmlns:a16="http://schemas.microsoft.com/office/drawing/2014/main" id="{FFD9E875-82B2-98A7-3EC1-EAF5D32331F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62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10" descr="FLY-AGARIC">
              <a:extLst>
                <a:ext uri="{FF2B5EF4-FFF2-40B4-BE49-F238E27FC236}">
                  <a16:creationId xmlns:a16="http://schemas.microsoft.com/office/drawing/2014/main" id="{E25E7BA9-090A-2340-D6CC-FD1F1717068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38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3" name="Group 11">
            <a:extLst>
              <a:ext uri="{FF2B5EF4-FFF2-40B4-BE49-F238E27FC236}">
                <a16:creationId xmlns:a16="http://schemas.microsoft.com/office/drawing/2014/main" id="{C2AC7BE0-A6A6-EA5B-13A1-52E364DAC747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15376" name="Picture 12" descr="flower">
              <a:extLst>
                <a:ext uri="{FF2B5EF4-FFF2-40B4-BE49-F238E27FC236}">
                  <a16:creationId xmlns:a16="http://schemas.microsoft.com/office/drawing/2014/main" id="{9B92599A-9E31-E7C9-A856-43ABB8846AD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13" descr="flower">
              <a:extLst>
                <a:ext uri="{FF2B5EF4-FFF2-40B4-BE49-F238E27FC236}">
                  <a16:creationId xmlns:a16="http://schemas.microsoft.com/office/drawing/2014/main" id="{1D97B697-B005-F035-FC7F-3E21D017849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8" name="Freeform 14">
              <a:extLst>
                <a:ext uri="{FF2B5EF4-FFF2-40B4-BE49-F238E27FC236}">
                  <a16:creationId xmlns:a16="http://schemas.microsoft.com/office/drawing/2014/main" id="{6B3017C5-BC58-2A58-322D-7BA263790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79" name="Freeform 15">
              <a:extLst>
                <a:ext uri="{FF2B5EF4-FFF2-40B4-BE49-F238E27FC236}">
                  <a16:creationId xmlns:a16="http://schemas.microsoft.com/office/drawing/2014/main" id="{C154C84D-2E78-FA01-7E26-735750D30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80" name="Line 16">
              <a:extLst>
                <a:ext uri="{FF2B5EF4-FFF2-40B4-BE49-F238E27FC236}">
                  <a16:creationId xmlns:a16="http://schemas.microsoft.com/office/drawing/2014/main" id="{51CDEBE6-E2DB-00B9-A407-3C4BA70D5B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5381" name="Line 17">
              <a:extLst>
                <a:ext uri="{FF2B5EF4-FFF2-40B4-BE49-F238E27FC236}">
                  <a16:creationId xmlns:a16="http://schemas.microsoft.com/office/drawing/2014/main" id="{EDE5067B-E20B-9300-CD09-92DF0DD002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9474" name="AutoShape 18">
            <a:extLst>
              <a:ext uri="{FF2B5EF4-FFF2-40B4-BE49-F238E27FC236}">
                <a16:creationId xmlns:a16="http://schemas.microsoft.com/office/drawing/2014/main" id="{46A363FD-CDC2-1D21-CD02-8E08A722A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209800"/>
            <a:ext cx="6172200" cy="1905000"/>
          </a:xfrm>
          <a:prstGeom prst="cloudCallout">
            <a:avLst>
              <a:gd name="adj1" fmla="val -37528"/>
              <a:gd name="adj2" fmla="val 93667"/>
            </a:avLst>
          </a:prstGeom>
          <a:solidFill>
            <a:schemeClr val="bg1"/>
          </a:solidFill>
          <a:ln w="9525">
            <a:solidFill>
              <a:srgbClr val="FF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Quan sát các dạng tháp, hãy cho biết có bao nhiêu dạng tháp sinh thái?</a:t>
            </a:r>
          </a:p>
        </p:txBody>
      </p:sp>
      <p:sp>
        <p:nvSpPr>
          <p:cNvPr id="19475" name="Rectangle 19">
            <a:extLst>
              <a:ext uri="{FF2B5EF4-FFF2-40B4-BE49-F238E27FC236}">
                <a16:creationId xmlns:a16="http://schemas.microsoft.com/office/drawing/2014/main" id="{D4558029-D584-CD7C-379E-AD6DA6FAF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0"/>
            <a:ext cx="4267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200" b="1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vi-VN" sz="3200"/>
              <a:t> </a:t>
            </a:r>
            <a:r>
              <a:rPr lang="en-US" altLang="vi-VN" sz="2800" b="1"/>
              <a:t>Có </a:t>
            </a:r>
            <a:r>
              <a:rPr lang="en-US" altLang="vi-VN" sz="2800" b="1">
                <a:solidFill>
                  <a:srgbClr val="800080"/>
                </a:solidFill>
              </a:rPr>
              <a:t>3</a:t>
            </a:r>
            <a:r>
              <a:rPr lang="en-US" altLang="vi-VN" sz="2800" b="1"/>
              <a:t> loại tháp sinh thái:</a:t>
            </a:r>
          </a:p>
        </p:txBody>
      </p:sp>
      <p:sp>
        <p:nvSpPr>
          <p:cNvPr id="19476" name="Rectangle 20">
            <a:extLst>
              <a:ext uri="{FF2B5EF4-FFF2-40B4-BE49-F238E27FC236}">
                <a16:creationId xmlns:a16="http://schemas.microsoft.com/office/drawing/2014/main" id="{2A6A0A1B-ED42-21EC-9996-1FF49A95A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71600"/>
            <a:ext cx="7772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2800" b="1">
                <a:solidFill>
                  <a:srgbClr val="336600"/>
                </a:solidFill>
              </a:rPr>
              <a:t>Tháp số lượng được xây dựng dựa trên </a:t>
            </a:r>
            <a:r>
              <a:rPr lang="en-US" altLang="vi-VN" sz="2800" b="1">
                <a:solidFill>
                  <a:srgbClr val="800080"/>
                </a:solidFill>
              </a:rPr>
              <a:t>số lượng</a:t>
            </a:r>
          </a:p>
          <a:p>
            <a:pPr eaLnBrk="1" hangingPunct="1"/>
            <a:r>
              <a:rPr lang="en-US" altLang="vi-VN" sz="2800" b="1">
                <a:solidFill>
                  <a:srgbClr val="800080"/>
                </a:solidFill>
              </a:rPr>
              <a:t>cá thể sinh vật</a:t>
            </a:r>
            <a:r>
              <a:rPr lang="en-US" altLang="vi-VN" sz="2800" b="1">
                <a:solidFill>
                  <a:srgbClr val="336600"/>
                </a:solidFill>
              </a:rPr>
              <a:t> ở mỗi bậc dinh dưỡng.</a:t>
            </a:r>
          </a:p>
        </p:txBody>
      </p:sp>
      <p:sp>
        <p:nvSpPr>
          <p:cNvPr id="19477" name="Rectangle 21">
            <a:extLst>
              <a:ext uri="{FF2B5EF4-FFF2-40B4-BE49-F238E27FC236}">
                <a16:creationId xmlns:a16="http://schemas.microsoft.com/office/drawing/2014/main" id="{43309170-3858-38B1-EE0B-190CA23A8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90800"/>
            <a:ext cx="80772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vi-VN" sz="2800" b="1">
                <a:solidFill>
                  <a:schemeClr val="accent2"/>
                </a:solidFill>
              </a:rPr>
              <a:t>Tháp sinh khối được xây dựng dựa trên </a:t>
            </a:r>
            <a:r>
              <a:rPr lang="en-US" altLang="vi-VN" sz="2800" b="1">
                <a:solidFill>
                  <a:srgbClr val="800080"/>
                </a:solidFill>
              </a:rPr>
              <a:t>khối lượng</a:t>
            </a:r>
          </a:p>
          <a:p>
            <a:pPr eaLnBrk="1" hangingPunct="1"/>
            <a:r>
              <a:rPr lang="en-US" altLang="vi-VN" sz="2800" b="1">
                <a:solidFill>
                  <a:srgbClr val="800080"/>
                </a:solidFill>
              </a:rPr>
              <a:t>tổng số</a:t>
            </a:r>
            <a:r>
              <a:rPr lang="en-US" altLang="vi-VN" sz="2800" b="1">
                <a:solidFill>
                  <a:schemeClr val="accent2"/>
                </a:solidFill>
              </a:rPr>
              <a:t> của tất cả các sinh vật trên 1đơn vị diện tích</a:t>
            </a:r>
          </a:p>
          <a:p>
            <a:pPr eaLnBrk="1" hangingPunct="1"/>
            <a:r>
              <a:rPr lang="en-US" altLang="vi-VN" sz="2800" b="1">
                <a:solidFill>
                  <a:schemeClr val="accent2"/>
                </a:solidFill>
              </a:rPr>
              <a:t>hay thể tích ở mỗi bậc dinh dưỡng.</a:t>
            </a:r>
          </a:p>
        </p:txBody>
      </p:sp>
      <p:sp>
        <p:nvSpPr>
          <p:cNvPr id="19478" name="Rectangle 22">
            <a:extLst>
              <a:ext uri="{FF2B5EF4-FFF2-40B4-BE49-F238E27FC236}">
                <a16:creationId xmlns:a16="http://schemas.microsoft.com/office/drawing/2014/main" id="{0C2CF1FC-B198-97BB-FCB7-7E8CBAE42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237038"/>
            <a:ext cx="80772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vi-VN" sz="2800" b="1">
                <a:solidFill>
                  <a:srgbClr val="990000"/>
                </a:solidFill>
              </a:rPr>
              <a:t>- Tháp năng lượng là </a:t>
            </a:r>
            <a:r>
              <a:rPr lang="en-US" altLang="vi-VN" sz="2800" b="1">
                <a:solidFill>
                  <a:srgbClr val="7030A0"/>
                </a:solidFill>
              </a:rPr>
              <a:t>hoàn thiện nhất</a:t>
            </a:r>
            <a:r>
              <a:rPr lang="en-US" altLang="vi-VN" sz="2800" b="1">
                <a:solidFill>
                  <a:srgbClr val="990000"/>
                </a:solidFill>
              </a:rPr>
              <a:t>, được xây dựng </a:t>
            </a:r>
          </a:p>
          <a:p>
            <a:pPr algn="just" eaLnBrk="1" hangingPunct="1"/>
            <a:r>
              <a:rPr lang="en-US" altLang="vi-VN" sz="2800" b="1">
                <a:solidFill>
                  <a:srgbClr val="990000"/>
                </a:solidFill>
              </a:rPr>
              <a:t>dựa trên số </a:t>
            </a:r>
            <a:r>
              <a:rPr lang="en-US" altLang="vi-VN" sz="2800" b="1">
                <a:solidFill>
                  <a:srgbClr val="800080"/>
                </a:solidFill>
              </a:rPr>
              <a:t>năng lượng được tích lũy</a:t>
            </a:r>
            <a:r>
              <a:rPr lang="en-US" altLang="vi-VN" sz="2800" b="1">
                <a:solidFill>
                  <a:srgbClr val="990000"/>
                </a:solidFill>
              </a:rPr>
              <a:t> trên 1đơn vị </a:t>
            </a:r>
          </a:p>
          <a:p>
            <a:pPr algn="just" eaLnBrk="1" hangingPunct="1"/>
            <a:r>
              <a:rPr lang="en-US" altLang="vi-VN" sz="2800" b="1">
                <a:solidFill>
                  <a:srgbClr val="990000"/>
                </a:solidFill>
              </a:rPr>
              <a:t>diện tích hay thể tích, trong một đơn vị thời gian ở </a:t>
            </a:r>
          </a:p>
          <a:p>
            <a:pPr algn="just" eaLnBrk="1" hangingPunct="1"/>
            <a:r>
              <a:rPr lang="en-US" altLang="vi-VN" sz="2800" b="1">
                <a:solidFill>
                  <a:srgbClr val="990000"/>
                </a:solidFill>
              </a:rPr>
              <a:t>mỗi bậc dinh dưỡng.</a:t>
            </a:r>
          </a:p>
        </p:txBody>
      </p:sp>
      <p:pic>
        <p:nvPicPr>
          <p:cNvPr id="19460" name="Picture 4" descr="Thap sinh thai 1">
            <a:extLst>
              <a:ext uri="{FF2B5EF4-FFF2-40B4-BE49-F238E27FC236}">
                <a16:creationId xmlns:a16="http://schemas.microsoft.com/office/drawing/2014/main" id="{F7316AD4-0357-E240-8A69-F318BA424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386013"/>
            <a:ext cx="36576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36010AAC-7C5B-6946-D0FC-1B43F607D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2057400"/>
            <a:ext cx="34290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>
            <a:extLst>
              <a:ext uri="{FF2B5EF4-FFF2-40B4-BE49-F238E27FC236}">
                <a16:creationId xmlns:a16="http://schemas.microsoft.com/office/drawing/2014/main" id="{E5A83B57-B35C-3E4B-DFCF-89D18E190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3324225"/>
            <a:ext cx="354806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80" name="Group 24">
            <a:extLst>
              <a:ext uri="{FF2B5EF4-FFF2-40B4-BE49-F238E27FC236}">
                <a16:creationId xmlns:a16="http://schemas.microsoft.com/office/drawing/2014/main" id="{E9EBB912-45C5-5DF5-03A0-B14E74642449}"/>
              </a:ext>
            </a:extLst>
          </p:cNvPr>
          <p:cNvGrpSpPr>
            <a:grpSpLocks/>
          </p:cNvGrpSpPr>
          <p:nvPr/>
        </p:nvGrpSpPr>
        <p:grpSpPr bwMode="auto">
          <a:xfrm>
            <a:off x="719138" y="1350963"/>
            <a:ext cx="7586662" cy="5067300"/>
            <a:chOff x="227" y="243"/>
            <a:chExt cx="5222" cy="3858"/>
          </a:xfrm>
        </p:grpSpPr>
        <p:pic>
          <p:nvPicPr>
            <p:cNvPr id="15373" name="Picture 25" descr="Thap sinh thai 1">
              <a:extLst>
                <a:ext uri="{FF2B5EF4-FFF2-40B4-BE49-F238E27FC236}">
                  <a16:creationId xmlns:a16="http://schemas.microsoft.com/office/drawing/2014/main" id="{EB9907AC-61D6-5C14-3393-939AEC90B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7" y="926"/>
              <a:ext cx="2892" cy="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26">
              <a:extLst>
                <a:ext uri="{FF2B5EF4-FFF2-40B4-BE49-F238E27FC236}">
                  <a16:creationId xmlns:a16="http://schemas.microsoft.com/office/drawing/2014/main" id="{BF80DFF1-8DBD-616D-A849-D8A1D9067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243"/>
              <a:ext cx="2832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27">
              <a:extLst>
                <a:ext uri="{FF2B5EF4-FFF2-40B4-BE49-F238E27FC236}">
                  <a16:creationId xmlns:a16="http://schemas.microsoft.com/office/drawing/2014/main" id="{67BB6102-9A92-82C2-C902-762A81351F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" y="2257"/>
              <a:ext cx="3024" cy="1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94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94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94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94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4" grpId="0" animBg="1"/>
      <p:bldP spid="19474" grpId="1" animBg="1"/>
      <p:bldP spid="19474" grpId="2" animBg="1"/>
      <p:bldP spid="19475" grpId="0" animBg="1"/>
      <p:bldP spid="19476" grpId="0" animBg="1"/>
      <p:bldP spid="19477" grpId="0" animBg="1"/>
      <p:bldP spid="1947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">
            <a:extLst>
              <a:ext uri="{FF2B5EF4-FFF2-40B4-BE49-F238E27FC236}">
                <a16:creationId xmlns:a16="http://schemas.microsoft.com/office/drawing/2014/main" id="{036A3004-8D3A-F70A-C711-C14ECFC6C52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32"/>
          </a:xfrm>
        </p:grpSpPr>
        <p:sp>
          <p:nvSpPr>
            <p:cNvPr id="16407" name="Rectangle 5" descr="Parchment">
              <a:extLst>
                <a:ext uri="{FF2B5EF4-FFF2-40B4-BE49-F238E27FC236}">
                  <a16:creationId xmlns:a16="http://schemas.microsoft.com/office/drawing/2014/main" id="{ABBCC798-72BE-9CCD-B699-B52BC2AAD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solidFill>
                    <a:srgbClr val="006666"/>
                  </a:solidFill>
                </a:rPr>
                <a:t>TRAO ĐỔI VẬT CHẤT TRONG HỆ SINH THÁI</a:t>
              </a:r>
            </a:p>
          </p:txBody>
        </p:sp>
        <p:pic>
          <p:nvPicPr>
            <p:cNvPr id="16408" name="Picture 6" descr="AG00630_">
              <a:extLst>
                <a:ext uri="{FF2B5EF4-FFF2-40B4-BE49-F238E27FC236}">
                  <a16:creationId xmlns:a16="http://schemas.microsoft.com/office/drawing/2014/main" id="{53B2646A-D12B-F250-180C-F581E53F2F3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62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9" name="Picture 7" descr="FLY-AGARIC">
              <a:extLst>
                <a:ext uri="{FF2B5EF4-FFF2-40B4-BE49-F238E27FC236}">
                  <a16:creationId xmlns:a16="http://schemas.microsoft.com/office/drawing/2014/main" id="{1D23D0A5-FB1D-14A4-3ED1-9DDE3A95A0E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38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7" name="Group 8">
            <a:extLst>
              <a:ext uri="{FF2B5EF4-FFF2-40B4-BE49-F238E27FC236}">
                <a16:creationId xmlns:a16="http://schemas.microsoft.com/office/drawing/2014/main" id="{A72D6125-D9D5-C91A-2612-56629FB380AC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16401" name="Picture 9" descr="flower">
              <a:extLst>
                <a:ext uri="{FF2B5EF4-FFF2-40B4-BE49-F238E27FC236}">
                  <a16:creationId xmlns:a16="http://schemas.microsoft.com/office/drawing/2014/main" id="{75699D4A-C938-2556-A14A-595AB3F745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2" name="Picture 10" descr="flower">
              <a:extLst>
                <a:ext uri="{FF2B5EF4-FFF2-40B4-BE49-F238E27FC236}">
                  <a16:creationId xmlns:a16="http://schemas.microsoft.com/office/drawing/2014/main" id="{E1050E15-804D-A50E-79DF-E90844878D0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3" name="Freeform 11">
              <a:extLst>
                <a:ext uri="{FF2B5EF4-FFF2-40B4-BE49-F238E27FC236}">
                  <a16:creationId xmlns:a16="http://schemas.microsoft.com/office/drawing/2014/main" id="{600A2C37-3D9A-B4D1-0E2E-37038BD00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04" name="Freeform 12">
              <a:extLst>
                <a:ext uri="{FF2B5EF4-FFF2-40B4-BE49-F238E27FC236}">
                  <a16:creationId xmlns:a16="http://schemas.microsoft.com/office/drawing/2014/main" id="{BD2F3000-5813-B108-70DB-0B7019192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05" name="Line 13">
              <a:extLst>
                <a:ext uri="{FF2B5EF4-FFF2-40B4-BE49-F238E27FC236}">
                  <a16:creationId xmlns:a16="http://schemas.microsoft.com/office/drawing/2014/main" id="{BF68131F-8E58-6688-6A1C-788762E2A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06" name="Line 14">
              <a:extLst>
                <a:ext uri="{FF2B5EF4-FFF2-40B4-BE49-F238E27FC236}">
                  <a16:creationId xmlns:a16="http://schemas.microsoft.com/office/drawing/2014/main" id="{070E1D36-31D7-3A52-65A8-A6BDD9BF2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0495" name="Rectangle 15" descr="Blue tissue paper">
            <a:extLst>
              <a:ext uri="{FF2B5EF4-FFF2-40B4-BE49-F238E27FC236}">
                <a16:creationId xmlns:a16="http://schemas.microsoft.com/office/drawing/2014/main" id="{04E756E8-C04D-9268-7EF2-0E1F26D2C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762000"/>
            <a:ext cx="18288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Củng cố</a:t>
            </a:r>
          </a:p>
        </p:txBody>
      </p:sp>
      <p:pic>
        <p:nvPicPr>
          <p:cNvPr id="20496" name="Picture 16" descr="lta">
            <a:extLst>
              <a:ext uri="{FF2B5EF4-FFF2-40B4-BE49-F238E27FC236}">
                <a16:creationId xmlns:a16="http://schemas.microsoft.com/office/drawing/2014/main" id="{5D493F2D-63B8-7022-05E5-BFDABFA2C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76400"/>
            <a:ext cx="5638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8" name="Rectangle 18">
            <a:extLst>
              <a:ext uri="{FF2B5EF4-FFF2-40B4-BE49-F238E27FC236}">
                <a16:creationId xmlns:a16="http://schemas.microsoft.com/office/drawing/2014/main" id="{52E6F15F-9135-C368-7EAD-5D6CC063E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828800"/>
            <a:ext cx="3352800" cy="259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vi-VN" sz="2800" b="1"/>
              <a:t>1. Quan sát lưới thức</a:t>
            </a:r>
          </a:p>
          <a:p>
            <a:pPr algn="just" eaLnBrk="1" hangingPunct="1"/>
            <a:r>
              <a:rPr lang="en-US" altLang="vi-VN" sz="2800" b="1"/>
              <a:t>ăn bên cạnh, hãy</a:t>
            </a:r>
          </a:p>
          <a:p>
            <a:pPr algn="just" eaLnBrk="1" hangingPunct="1"/>
            <a:r>
              <a:rPr lang="en-US" altLang="vi-VN" sz="2800" b="1"/>
              <a:t>cho biết có bao nhiêu</a:t>
            </a:r>
          </a:p>
          <a:p>
            <a:pPr algn="just" eaLnBrk="1" hangingPunct="1"/>
            <a:r>
              <a:rPr lang="en-US" altLang="vi-VN" sz="2800" b="1"/>
              <a:t>mắt xích chung</a:t>
            </a:r>
          </a:p>
          <a:p>
            <a:pPr algn="just" eaLnBrk="1" hangingPunct="1"/>
            <a:r>
              <a:rPr lang="en-US" altLang="vi-VN" sz="2800" b="1"/>
              <a:t>trong lưới thức</a:t>
            </a:r>
          </a:p>
          <a:p>
            <a:pPr algn="just" eaLnBrk="1" hangingPunct="1"/>
            <a:r>
              <a:rPr lang="en-US" altLang="vi-VN" sz="2800" b="1"/>
              <a:t>ăn đó?</a:t>
            </a:r>
          </a:p>
        </p:txBody>
      </p:sp>
      <p:sp>
        <p:nvSpPr>
          <p:cNvPr id="20499" name="Oval 19">
            <a:extLst>
              <a:ext uri="{FF2B5EF4-FFF2-40B4-BE49-F238E27FC236}">
                <a16:creationId xmlns:a16="http://schemas.microsoft.com/office/drawing/2014/main" id="{A91D8E51-DBC6-5D6A-2FEC-D25718D1E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4724400"/>
            <a:ext cx="1066800" cy="1143000"/>
          </a:xfrm>
          <a:prstGeom prst="ellips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0500" name="Oval 20">
            <a:extLst>
              <a:ext uri="{FF2B5EF4-FFF2-40B4-BE49-F238E27FC236}">
                <a16:creationId xmlns:a16="http://schemas.microsoft.com/office/drawing/2014/main" id="{A1E1CB7D-AAD7-A0B0-93D6-C3573557D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819400"/>
            <a:ext cx="1066800" cy="1143000"/>
          </a:xfrm>
          <a:prstGeom prst="ellips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0501" name="Oval 21">
            <a:extLst>
              <a:ext uri="{FF2B5EF4-FFF2-40B4-BE49-F238E27FC236}">
                <a16:creationId xmlns:a16="http://schemas.microsoft.com/office/drawing/2014/main" id="{4A38BD38-3FF6-C2C1-424D-E163DEF3F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2743200"/>
            <a:ext cx="1371600" cy="990600"/>
          </a:xfrm>
          <a:prstGeom prst="ellips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0502" name="Oval 22">
            <a:extLst>
              <a:ext uri="{FF2B5EF4-FFF2-40B4-BE49-F238E27FC236}">
                <a16:creationId xmlns:a16="http://schemas.microsoft.com/office/drawing/2014/main" id="{9306E1F6-4FDE-A9CA-DD89-55D596175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876800"/>
            <a:ext cx="1066800" cy="1143000"/>
          </a:xfrm>
          <a:prstGeom prst="ellips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0504" name="Oval 24">
            <a:extLst>
              <a:ext uri="{FF2B5EF4-FFF2-40B4-BE49-F238E27FC236}">
                <a16:creationId xmlns:a16="http://schemas.microsoft.com/office/drawing/2014/main" id="{524F3135-B4EA-98C1-B882-6EAF0DC99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505200"/>
            <a:ext cx="1066800" cy="762000"/>
          </a:xfrm>
          <a:prstGeom prst="ellips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0505" name="Rectangle 25">
            <a:extLst>
              <a:ext uri="{FF2B5EF4-FFF2-40B4-BE49-F238E27FC236}">
                <a16:creationId xmlns:a16="http://schemas.microsoft.com/office/drawing/2014/main" id="{1C781C1A-896F-D8AF-A465-21B18DACB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419600"/>
            <a:ext cx="1066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A.      3</a:t>
            </a:r>
          </a:p>
        </p:txBody>
      </p:sp>
      <p:sp>
        <p:nvSpPr>
          <p:cNvPr id="20506" name="Rectangle 26">
            <a:extLst>
              <a:ext uri="{FF2B5EF4-FFF2-40B4-BE49-F238E27FC236}">
                <a16:creationId xmlns:a16="http://schemas.microsoft.com/office/drawing/2014/main" id="{EC8FE878-F5E8-2E7E-0342-9CC5AFEBF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419600"/>
            <a:ext cx="990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B.     4</a:t>
            </a:r>
          </a:p>
        </p:txBody>
      </p:sp>
      <p:sp>
        <p:nvSpPr>
          <p:cNvPr id="20507" name="Rectangle 27">
            <a:extLst>
              <a:ext uri="{FF2B5EF4-FFF2-40B4-BE49-F238E27FC236}">
                <a16:creationId xmlns:a16="http://schemas.microsoft.com/office/drawing/2014/main" id="{71087364-FC08-EB3D-0D8B-BEA7FD67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105400"/>
            <a:ext cx="1143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C.      5</a:t>
            </a:r>
          </a:p>
        </p:txBody>
      </p:sp>
      <p:sp>
        <p:nvSpPr>
          <p:cNvPr id="20508" name="Rectangle 28">
            <a:extLst>
              <a:ext uri="{FF2B5EF4-FFF2-40B4-BE49-F238E27FC236}">
                <a16:creationId xmlns:a16="http://schemas.microsoft.com/office/drawing/2014/main" id="{6D5B7BF1-449D-8BFA-6430-37EE4AE1B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105400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D.     6</a:t>
            </a:r>
          </a:p>
        </p:txBody>
      </p:sp>
      <p:pic>
        <p:nvPicPr>
          <p:cNvPr id="20509" name="Picture 29" descr="11402tpgnsnbgv2">
            <a:extLst>
              <a:ext uri="{FF2B5EF4-FFF2-40B4-BE49-F238E27FC236}">
                <a16:creationId xmlns:a16="http://schemas.microsoft.com/office/drawing/2014/main" id="{98A53FCD-6B26-24DB-15FD-068DFB400E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143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 animBg="1"/>
      <p:bldP spid="20498" grpId="0" animBg="1"/>
      <p:bldP spid="20499" grpId="0" animBg="1"/>
      <p:bldP spid="20500" grpId="0" animBg="1"/>
      <p:bldP spid="20501" grpId="0" animBg="1"/>
      <p:bldP spid="20502" grpId="0" animBg="1"/>
      <p:bldP spid="20504" grpId="0" animBg="1"/>
      <p:bldP spid="20505" grpId="0" animBg="1"/>
      <p:bldP spid="20506" grpId="0" animBg="1"/>
      <p:bldP spid="20507" grpId="0" animBg="1"/>
      <p:bldP spid="205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4">
            <a:extLst>
              <a:ext uri="{FF2B5EF4-FFF2-40B4-BE49-F238E27FC236}">
                <a16:creationId xmlns:a16="http://schemas.microsoft.com/office/drawing/2014/main" id="{E360B7DE-D593-7D10-2AC8-4D6CBE1B94A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32"/>
          </a:xfrm>
        </p:grpSpPr>
        <p:sp>
          <p:nvSpPr>
            <p:cNvPr id="17427" name="Rectangle 5" descr="Parchment">
              <a:extLst>
                <a:ext uri="{FF2B5EF4-FFF2-40B4-BE49-F238E27FC236}">
                  <a16:creationId xmlns:a16="http://schemas.microsoft.com/office/drawing/2014/main" id="{78FAFD84-EA37-B9E2-2C13-492704A92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solidFill>
                    <a:srgbClr val="006666"/>
                  </a:solidFill>
                </a:rPr>
                <a:t>TRAO ĐỔI VẬT CHẤT TRONG HỆ SINH THÁI</a:t>
              </a:r>
            </a:p>
          </p:txBody>
        </p:sp>
        <p:pic>
          <p:nvPicPr>
            <p:cNvPr id="17428" name="Picture 6" descr="AG00630_">
              <a:extLst>
                <a:ext uri="{FF2B5EF4-FFF2-40B4-BE49-F238E27FC236}">
                  <a16:creationId xmlns:a16="http://schemas.microsoft.com/office/drawing/2014/main" id="{CD674BAE-5AC9-1E6F-45E8-C779CD1E206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62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9" name="Picture 7" descr="FLY-AGARIC">
              <a:extLst>
                <a:ext uri="{FF2B5EF4-FFF2-40B4-BE49-F238E27FC236}">
                  <a16:creationId xmlns:a16="http://schemas.microsoft.com/office/drawing/2014/main" id="{E75BB628-E71A-B3B9-4CA7-D97BA44F3C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38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1" name="Group 8">
            <a:extLst>
              <a:ext uri="{FF2B5EF4-FFF2-40B4-BE49-F238E27FC236}">
                <a16:creationId xmlns:a16="http://schemas.microsoft.com/office/drawing/2014/main" id="{56C5B20A-67BE-AE35-587F-E3EC3CCBE5E3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17421" name="Picture 9" descr="flower">
              <a:extLst>
                <a:ext uri="{FF2B5EF4-FFF2-40B4-BE49-F238E27FC236}">
                  <a16:creationId xmlns:a16="http://schemas.microsoft.com/office/drawing/2014/main" id="{CDA4C4E8-7BFE-CF6F-0D26-8B59AA21BF3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0" descr="flower">
              <a:extLst>
                <a:ext uri="{FF2B5EF4-FFF2-40B4-BE49-F238E27FC236}">
                  <a16:creationId xmlns:a16="http://schemas.microsoft.com/office/drawing/2014/main" id="{90868342-496D-68FF-8588-58611237199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3" name="Freeform 11">
              <a:extLst>
                <a:ext uri="{FF2B5EF4-FFF2-40B4-BE49-F238E27FC236}">
                  <a16:creationId xmlns:a16="http://schemas.microsoft.com/office/drawing/2014/main" id="{E6219DE3-B7CC-E23B-C099-574507E70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24" name="Freeform 12">
              <a:extLst>
                <a:ext uri="{FF2B5EF4-FFF2-40B4-BE49-F238E27FC236}">
                  <a16:creationId xmlns:a16="http://schemas.microsoft.com/office/drawing/2014/main" id="{72155F28-8750-B388-A1E8-E08E74BDD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25" name="Line 13">
              <a:extLst>
                <a:ext uri="{FF2B5EF4-FFF2-40B4-BE49-F238E27FC236}">
                  <a16:creationId xmlns:a16="http://schemas.microsoft.com/office/drawing/2014/main" id="{0A5A7FFE-25EC-6A9F-BF11-1C708DE798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426" name="Line 14">
              <a:extLst>
                <a:ext uri="{FF2B5EF4-FFF2-40B4-BE49-F238E27FC236}">
                  <a16:creationId xmlns:a16="http://schemas.microsoft.com/office/drawing/2014/main" id="{BEB03155-C461-AC23-A307-92408AE70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7412" name="Rectangle 15" descr="Blue tissue paper">
            <a:extLst>
              <a:ext uri="{FF2B5EF4-FFF2-40B4-BE49-F238E27FC236}">
                <a16:creationId xmlns:a16="http://schemas.microsoft.com/office/drawing/2014/main" id="{C1BECF91-8019-460A-8707-A58848E3F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990600"/>
            <a:ext cx="18288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Củng cố</a:t>
            </a:r>
          </a:p>
        </p:txBody>
      </p:sp>
      <p:sp>
        <p:nvSpPr>
          <p:cNvPr id="21520" name="Rectangle 16">
            <a:extLst>
              <a:ext uri="{FF2B5EF4-FFF2-40B4-BE49-F238E27FC236}">
                <a16:creationId xmlns:a16="http://schemas.microsoft.com/office/drawing/2014/main" id="{0BF7C690-941F-375A-30D1-8D8098444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133600"/>
            <a:ext cx="8001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800" b="1"/>
              <a:t>2. Trong hệ sinh thái của Trái đất, loài nào sau đây</a:t>
            </a:r>
          </a:p>
          <a:p>
            <a:pPr eaLnBrk="1" hangingPunct="1"/>
            <a:r>
              <a:rPr lang="en-US" altLang="vi-VN" sz="2800" b="1"/>
              <a:t>có bậc dinh dưỡng cấp 1?</a:t>
            </a:r>
          </a:p>
        </p:txBody>
      </p:sp>
      <p:grpSp>
        <p:nvGrpSpPr>
          <p:cNvPr id="21532" name="Group 28">
            <a:extLst>
              <a:ext uri="{FF2B5EF4-FFF2-40B4-BE49-F238E27FC236}">
                <a16:creationId xmlns:a16="http://schemas.microsoft.com/office/drawing/2014/main" id="{E986954B-8336-C758-E23B-7384006FDA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124200"/>
            <a:ext cx="5486400" cy="457200"/>
            <a:chOff x="480" y="1968"/>
            <a:chExt cx="3456" cy="288"/>
          </a:xfrm>
        </p:grpSpPr>
        <p:sp>
          <p:nvSpPr>
            <p:cNvPr id="17419" name="Rectangle 24">
              <a:extLst>
                <a:ext uri="{FF2B5EF4-FFF2-40B4-BE49-F238E27FC236}">
                  <a16:creationId xmlns:a16="http://schemas.microsoft.com/office/drawing/2014/main" id="{AB7FA2D3-0F7C-9C3E-5CBF-A47F950E7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968"/>
              <a:ext cx="139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800" b="1"/>
                <a:t>A. Thực vật.</a:t>
              </a:r>
            </a:p>
          </p:txBody>
        </p:sp>
        <p:sp>
          <p:nvSpPr>
            <p:cNvPr id="17420" name="Rectangle 25">
              <a:extLst>
                <a:ext uri="{FF2B5EF4-FFF2-40B4-BE49-F238E27FC236}">
                  <a16:creationId xmlns:a16="http://schemas.microsoft.com/office/drawing/2014/main" id="{FCC9D6F4-B0DD-00D0-C161-7ED0860D2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139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800" b="1"/>
                <a:t>B. Động vật.</a:t>
              </a:r>
            </a:p>
          </p:txBody>
        </p:sp>
      </p:grpSp>
      <p:grpSp>
        <p:nvGrpSpPr>
          <p:cNvPr id="21533" name="Group 29">
            <a:extLst>
              <a:ext uri="{FF2B5EF4-FFF2-40B4-BE49-F238E27FC236}">
                <a16:creationId xmlns:a16="http://schemas.microsoft.com/office/drawing/2014/main" id="{62F3DD70-6365-10A0-6387-AA990D0B4F3C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3962400"/>
            <a:ext cx="5638800" cy="457200"/>
            <a:chOff x="528" y="2352"/>
            <a:chExt cx="3504" cy="288"/>
          </a:xfrm>
        </p:grpSpPr>
        <p:sp>
          <p:nvSpPr>
            <p:cNvPr id="17417" name="Rectangle 26">
              <a:extLst>
                <a:ext uri="{FF2B5EF4-FFF2-40B4-BE49-F238E27FC236}">
                  <a16:creationId xmlns:a16="http://schemas.microsoft.com/office/drawing/2014/main" id="{DA1AFA1A-1BD0-7D7D-1A63-E112F0D3F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" y="2352"/>
              <a:ext cx="139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800" b="1"/>
                <a:t>C. Con người.</a:t>
              </a:r>
            </a:p>
          </p:txBody>
        </p:sp>
        <p:sp>
          <p:nvSpPr>
            <p:cNvPr id="17418" name="Rectangle 27">
              <a:extLst>
                <a:ext uri="{FF2B5EF4-FFF2-40B4-BE49-F238E27FC236}">
                  <a16:creationId xmlns:a16="http://schemas.microsoft.com/office/drawing/2014/main" id="{8D04BEB0-124B-94EE-4979-04B151297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352"/>
              <a:ext cx="1392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800" b="1"/>
                <a:t>D. Câu A, B, C.</a:t>
              </a:r>
            </a:p>
          </p:txBody>
        </p:sp>
      </p:grpSp>
      <p:pic>
        <p:nvPicPr>
          <p:cNvPr id="21525" name="Picture 21" descr="11402tpgnsnbgv2">
            <a:extLst>
              <a:ext uri="{FF2B5EF4-FFF2-40B4-BE49-F238E27FC236}">
                <a16:creationId xmlns:a16="http://schemas.microsoft.com/office/drawing/2014/main" id="{DDA15D0B-60DC-526E-CE5D-8F80586E78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81325"/>
            <a:ext cx="11430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4">
            <a:extLst>
              <a:ext uri="{FF2B5EF4-FFF2-40B4-BE49-F238E27FC236}">
                <a16:creationId xmlns:a16="http://schemas.microsoft.com/office/drawing/2014/main" id="{82550777-EF57-EF34-9752-FB437C59D37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32"/>
          </a:xfrm>
        </p:grpSpPr>
        <p:sp>
          <p:nvSpPr>
            <p:cNvPr id="18453" name="Rectangle 5" descr="Parchment">
              <a:extLst>
                <a:ext uri="{FF2B5EF4-FFF2-40B4-BE49-F238E27FC236}">
                  <a16:creationId xmlns:a16="http://schemas.microsoft.com/office/drawing/2014/main" id="{B6CEB1D0-3EF5-7BD0-AE16-029AF0004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solidFill>
                    <a:srgbClr val="006666"/>
                  </a:solidFill>
                </a:rPr>
                <a:t>TRAO ĐỔI VẬT CHẤT TRONG HỆ SINH THÁI</a:t>
              </a:r>
            </a:p>
          </p:txBody>
        </p:sp>
        <p:pic>
          <p:nvPicPr>
            <p:cNvPr id="18454" name="Picture 6" descr="AG00630_">
              <a:extLst>
                <a:ext uri="{FF2B5EF4-FFF2-40B4-BE49-F238E27FC236}">
                  <a16:creationId xmlns:a16="http://schemas.microsoft.com/office/drawing/2014/main" id="{70556863-CB82-4FF8-0153-5DF1B1278E5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62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55" name="Picture 7" descr="FLY-AGARIC">
              <a:extLst>
                <a:ext uri="{FF2B5EF4-FFF2-40B4-BE49-F238E27FC236}">
                  <a16:creationId xmlns:a16="http://schemas.microsoft.com/office/drawing/2014/main" id="{10806162-5909-5706-6CBD-9DC93C8510C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38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35" name="Group 8">
            <a:extLst>
              <a:ext uri="{FF2B5EF4-FFF2-40B4-BE49-F238E27FC236}">
                <a16:creationId xmlns:a16="http://schemas.microsoft.com/office/drawing/2014/main" id="{7D40F872-1C83-16D4-B210-77734CBF1463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18447" name="Picture 9" descr="flower">
              <a:extLst>
                <a:ext uri="{FF2B5EF4-FFF2-40B4-BE49-F238E27FC236}">
                  <a16:creationId xmlns:a16="http://schemas.microsoft.com/office/drawing/2014/main" id="{A1672580-4ECD-57FA-8861-08ABEFF85A7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8" name="Picture 10" descr="flower">
              <a:extLst>
                <a:ext uri="{FF2B5EF4-FFF2-40B4-BE49-F238E27FC236}">
                  <a16:creationId xmlns:a16="http://schemas.microsoft.com/office/drawing/2014/main" id="{5099D2A0-7804-D6FB-026C-B2A6A678C64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9" name="Freeform 11">
              <a:extLst>
                <a:ext uri="{FF2B5EF4-FFF2-40B4-BE49-F238E27FC236}">
                  <a16:creationId xmlns:a16="http://schemas.microsoft.com/office/drawing/2014/main" id="{AFE01D99-61D9-E812-3C16-ED5F86616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450" name="Freeform 12">
              <a:extLst>
                <a:ext uri="{FF2B5EF4-FFF2-40B4-BE49-F238E27FC236}">
                  <a16:creationId xmlns:a16="http://schemas.microsoft.com/office/drawing/2014/main" id="{9AE49AAA-624C-5A3E-28FE-CA89E9366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451" name="Line 13">
              <a:extLst>
                <a:ext uri="{FF2B5EF4-FFF2-40B4-BE49-F238E27FC236}">
                  <a16:creationId xmlns:a16="http://schemas.microsoft.com/office/drawing/2014/main" id="{6CBB7E29-50C8-BB61-B473-E3C8B5BB3D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452" name="Line 14">
              <a:extLst>
                <a:ext uri="{FF2B5EF4-FFF2-40B4-BE49-F238E27FC236}">
                  <a16:creationId xmlns:a16="http://schemas.microsoft.com/office/drawing/2014/main" id="{ABD5A69E-142E-5D34-E906-A29CC24966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8436" name="Rectangle 15" descr="Blue tissue paper">
            <a:extLst>
              <a:ext uri="{FF2B5EF4-FFF2-40B4-BE49-F238E27FC236}">
                <a16:creationId xmlns:a16="http://schemas.microsoft.com/office/drawing/2014/main" id="{9F77440B-141B-B161-BFD5-23828511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762000"/>
            <a:ext cx="1828800" cy="7620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Củng cố</a:t>
            </a:r>
          </a:p>
        </p:txBody>
      </p:sp>
      <p:sp>
        <p:nvSpPr>
          <p:cNvPr id="22544" name="Rectangle 16">
            <a:extLst>
              <a:ext uri="{FF2B5EF4-FFF2-40B4-BE49-F238E27FC236}">
                <a16:creationId xmlns:a16="http://schemas.microsoft.com/office/drawing/2014/main" id="{4C7A6B59-D503-912F-BC23-899104F76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447800"/>
            <a:ext cx="8077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3. Cho lưới thức ăn của các loài sinh vật ở cạn sau :</a:t>
            </a:r>
          </a:p>
        </p:txBody>
      </p:sp>
      <p:pic>
        <p:nvPicPr>
          <p:cNvPr id="18438" name="Picture 20" descr="anh">
            <a:extLst>
              <a:ext uri="{FF2B5EF4-FFF2-40B4-BE49-F238E27FC236}">
                <a16:creationId xmlns:a16="http://schemas.microsoft.com/office/drawing/2014/main" id="{2F0D963F-CF68-7EFB-9918-3C34228BF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73275"/>
            <a:ext cx="6826250" cy="427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9" name="Rectangle 31">
            <a:extLst>
              <a:ext uri="{FF2B5EF4-FFF2-40B4-BE49-F238E27FC236}">
                <a16:creationId xmlns:a16="http://schemas.microsoft.com/office/drawing/2014/main" id="{8A556C2C-6A32-C106-0479-03C9D5AB8A0A}"/>
              </a:ext>
            </a:extLst>
          </p:cNvPr>
          <p:cNvSpPr>
            <a:spLocks noChangeArrowheads="1"/>
          </p:cNvSpPr>
          <p:nvPr/>
        </p:nvSpPr>
        <p:spPr bwMode="auto">
          <a:xfrm rot="2597919">
            <a:off x="3886200" y="3886200"/>
            <a:ext cx="1295400" cy="2286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2560" name="Rectangle 32">
            <a:extLst>
              <a:ext uri="{FF2B5EF4-FFF2-40B4-BE49-F238E27FC236}">
                <a16:creationId xmlns:a16="http://schemas.microsoft.com/office/drawing/2014/main" id="{C33065E6-3EBD-03B2-0FE1-070272EA7F40}"/>
              </a:ext>
            </a:extLst>
          </p:cNvPr>
          <p:cNvSpPr>
            <a:spLocks noChangeArrowheads="1"/>
          </p:cNvSpPr>
          <p:nvPr/>
        </p:nvSpPr>
        <p:spPr bwMode="auto">
          <a:xfrm rot="-2516263">
            <a:off x="3962400" y="3886200"/>
            <a:ext cx="1295400" cy="228600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2561" name="AutoShape 33">
            <a:extLst>
              <a:ext uri="{FF2B5EF4-FFF2-40B4-BE49-F238E27FC236}">
                <a16:creationId xmlns:a16="http://schemas.microsoft.com/office/drawing/2014/main" id="{F6E366E6-5903-5BC5-D3AB-19B6DA971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971800"/>
            <a:ext cx="6019800" cy="1752600"/>
          </a:xfrm>
          <a:prstGeom prst="cloudCallout">
            <a:avLst>
              <a:gd name="adj1" fmla="val -43986"/>
              <a:gd name="adj2" fmla="val 84690"/>
            </a:avLst>
          </a:prstGeom>
          <a:solidFill>
            <a:schemeClr val="bg1"/>
          </a:solidFill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CC6600"/>
                </a:solidFill>
              </a:rPr>
              <a:t>Hậu quả gì sẽ xảy ra với quần xã, nếu quần thể nào đó bị tiêu diệt?</a:t>
            </a:r>
          </a:p>
        </p:txBody>
      </p:sp>
      <p:sp>
        <p:nvSpPr>
          <p:cNvPr id="22562" name="Rectangle 34">
            <a:extLst>
              <a:ext uri="{FF2B5EF4-FFF2-40B4-BE49-F238E27FC236}">
                <a16:creationId xmlns:a16="http://schemas.microsoft.com/office/drawing/2014/main" id="{139A2560-FAEB-C208-0B94-2ABBDB259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057400"/>
            <a:ext cx="86106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800" b="1">
                <a:solidFill>
                  <a:srgbClr val="336600"/>
                </a:solidFill>
              </a:rPr>
              <a:t>Mối tương quan số lượng giữa các loài SV trong chuỗi</a:t>
            </a:r>
          </a:p>
          <a:p>
            <a:pPr eaLnBrk="1" hangingPunct="1"/>
            <a:r>
              <a:rPr lang="en-US" altLang="vi-VN" sz="2800" b="1">
                <a:solidFill>
                  <a:srgbClr val="336600"/>
                </a:solidFill>
              </a:rPr>
              <a:t>thức ăn sẽ bị </a:t>
            </a:r>
            <a:r>
              <a:rPr lang="en-US" altLang="vi-VN" sz="2800" b="1">
                <a:solidFill>
                  <a:srgbClr val="800080"/>
                </a:solidFill>
              </a:rPr>
              <a:t>biến đổi</a:t>
            </a:r>
            <a:r>
              <a:rPr lang="en-US" altLang="vi-VN" sz="2800" b="1">
                <a:solidFill>
                  <a:srgbClr val="336600"/>
                </a:solidFill>
              </a:rPr>
              <a:t> khá nhiều, </a:t>
            </a:r>
            <a:r>
              <a:rPr lang="en-US" altLang="vi-VN" sz="2800" b="1">
                <a:solidFill>
                  <a:srgbClr val="800080"/>
                </a:solidFill>
              </a:rPr>
              <a:t>ảnh hưởng</a:t>
            </a:r>
            <a:r>
              <a:rPr lang="en-US" altLang="vi-VN" sz="2800" b="1">
                <a:solidFill>
                  <a:srgbClr val="336600"/>
                </a:solidFill>
              </a:rPr>
              <a:t> đến tương</a:t>
            </a:r>
          </a:p>
          <a:p>
            <a:pPr eaLnBrk="1" hangingPunct="1"/>
            <a:r>
              <a:rPr lang="en-US" altLang="vi-VN" sz="2800" b="1">
                <a:solidFill>
                  <a:srgbClr val="336600"/>
                </a:solidFill>
              </a:rPr>
              <a:t>quan </a:t>
            </a:r>
            <a:r>
              <a:rPr lang="en-US" altLang="vi-VN" sz="2800" b="1">
                <a:solidFill>
                  <a:srgbClr val="800080"/>
                </a:solidFill>
              </a:rPr>
              <a:t>số lượng</a:t>
            </a:r>
            <a:r>
              <a:rPr lang="en-US" altLang="vi-VN" sz="2800" b="1">
                <a:solidFill>
                  <a:srgbClr val="336600"/>
                </a:solidFill>
              </a:rPr>
              <a:t> của chuỗi thức ăn khác </a:t>
            </a:r>
            <a:r>
              <a:rPr lang="en-US" altLang="vi-VN" sz="2800" b="1">
                <a:solidFill>
                  <a:srgbClr val="800080"/>
                </a:solidFill>
              </a:rPr>
              <a:t>có liên quan</a:t>
            </a:r>
            <a:r>
              <a:rPr lang="en-US" altLang="vi-VN" sz="2800" b="1">
                <a:solidFill>
                  <a:srgbClr val="336600"/>
                </a:solidFill>
              </a:rPr>
              <a:t>, qua</a:t>
            </a:r>
          </a:p>
          <a:p>
            <a:pPr eaLnBrk="1" hangingPunct="1"/>
            <a:r>
              <a:rPr lang="en-US" altLang="vi-VN" sz="2800" b="1">
                <a:solidFill>
                  <a:srgbClr val="336600"/>
                </a:solidFill>
              </a:rPr>
              <a:t>đó </a:t>
            </a:r>
            <a:r>
              <a:rPr lang="en-US" altLang="vi-VN" sz="2800" b="1">
                <a:solidFill>
                  <a:srgbClr val="800080"/>
                </a:solidFill>
              </a:rPr>
              <a:t>ảnh hưởng đến</a:t>
            </a:r>
            <a:r>
              <a:rPr lang="en-US" altLang="vi-VN" sz="2800" b="1">
                <a:solidFill>
                  <a:srgbClr val="336600"/>
                </a:solidFill>
              </a:rPr>
              <a:t> toàn bộ quần xã.</a:t>
            </a:r>
          </a:p>
        </p:txBody>
      </p:sp>
      <p:grpSp>
        <p:nvGrpSpPr>
          <p:cNvPr id="22567" name="Group 39">
            <a:extLst>
              <a:ext uri="{FF2B5EF4-FFF2-40B4-BE49-F238E27FC236}">
                <a16:creationId xmlns:a16="http://schemas.microsoft.com/office/drawing/2014/main" id="{AA75DEE5-6812-2273-FCB8-9B49302C4AC3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1981200"/>
            <a:ext cx="8458200" cy="2895600"/>
            <a:chOff x="-304" y="2679"/>
            <a:chExt cx="5328" cy="1584"/>
          </a:xfrm>
        </p:grpSpPr>
        <p:sp>
          <p:nvSpPr>
            <p:cNvPr id="18444" name="AutoShape 35">
              <a:extLst>
                <a:ext uri="{FF2B5EF4-FFF2-40B4-BE49-F238E27FC236}">
                  <a16:creationId xmlns:a16="http://schemas.microsoft.com/office/drawing/2014/main" id="{B0AC2A91-5E6C-810A-09CA-827CEBB07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04" y="2679"/>
              <a:ext cx="5328" cy="1584"/>
            </a:xfrm>
            <a:prstGeom prst="cloudCallout">
              <a:avLst>
                <a:gd name="adj1" fmla="val -30162"/>
                <a:gd name="adj2" fmla="val 89519"/>
              </a:avLst>
            </a:prstGeom>
            <a:solidFill>
              <a:schemeClr val="bg1"/>
            </a:solidFill>
            <a:ln w="9525">
              <a:solidFill>
                <a:srgbClr val="CC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800" b="1">
                  <a:solidFill>
                    <a:srgbClr val="003399"/>
                  </a:solidFill>
                </a:rPr>
                <a:t>Rắn chết </a:t>
              </a:r>
              <a:r>
                <a:rPr lang="en-US" altLang="vi-VN" sz="2800" b="1">
                  <a:solidFill>
                    <a:srgbClr val="003399"/>
                  </a:solidFill>
                  <a:sym typeface="Wingdings" panose="05000000000000000000" pitchFamily="2" charset="2"/>
                </a:rPr>
                <a:t> Chuột     TV    O</a:t>
              </a:r>
              <a:r>
                <a:rPr lang="en-US" altLang="vi-VN" sz="2800" b="1" baseline="-25000">
                  <a:solidFill>
                    <a:srgbClr val="003399"/>
                  </a:solidFill>
                  <a:sym typeface="Wingdings" panose="05000000000000000000" pitchFamily="2" charset="2"/>
                </a:rPr>
                <a:t>2</a:t>
              </a:r>
              <a:endParaRPr lang="en-US" altLang="vi-VN" sz="2800" b="1">
                <a:solidFill>
                  <a:srgbClr val="003399"/>
                </a:solidFill>
                <a:sym typeface="Wingdings" panose="05000000000000000000" pitchFamily="2" charset="2"/>
              </a:endParaRPr>
            </a:p>
            <a:p>
              <a:pPr algn="ctr" eaLnBrk="1" hangingPunct="1"/>
              <a:r>
                <a:rPr lang="en-US" altLang="vi-VN" sz="2800" b="1">
                  <a:solidFill>
                    <a:srgbClr val="003399"/>
                  </a:solidFill>
                  <a:sym typeface="Wingdings" panose="05000000000000000000" pitchFamily="2" charset="2"/>
                </a:rPr>
                <a:t>giảm, ô nhiễm môi trường sống,…Chúng ta phải làm gì để bảo vệ hệ sinh thái, bảo vệ môi trường của chúng ta?</a:t>
              </a:r>
              <a:endParaRPr lang="en-US" altLang="vi-VN" sz="2800" b="1">
                <a:solidFill>
                  <a:srgbClr val="003399"/>
                </a:solidFill>
              </a:endParaRPr>
            </a:p>
          </p:txBody>
        </p:sp>
        <p:sp>
          <p:nvSpPr>
            <p:cNvPr id="18445" name="Line 36">
              <a:extLst>
                <a:ext uri="{FF2B5EF4-FFF2-40B4-BE49-F238E27FC236}">
                  <a16:creationId xmlns:a16="http://schemas.microsoft.com/office/drawing/2014/main" id="{07DF3269-2FC3-AEF4-74E5-FF51D7D50C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2" y="2929"/>
              <a:ext cx="94" cy="198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446" name="Line 37">
              <a:extLst>
                <a:ext uri="{FF2B5EF4-FFF2-40B4-BE49-F238E27FC236}">
                  <a16:creationId xmlns:a16="http://schemas.microsoft.com/office/drawing/2014/main" id="{CEF63B81-1DE5-0651-94FF-632735D8E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" y="2929"/>
              <a:ext cx="47" cy="248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25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8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3" dur="20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25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4" grpId="0" animBg="1"/>
      <p:bldP spid="22559" grpId="0" animBg="1"/>
      <p:bldP spid="22559" grpId="1" animBg="1"/>
      <p:bldP spid="22560" grpId="0" animBg="1"/>
      <p:bldP spid="22560" grpId="1" animBg="1"/>
      <p:bldP spid="22561" grpId="0" animBg="1"/>
      <p:bldP spid="22561" grpId="1" animBg="1"/>
      <p:bldP spid="22561" grpId="2" animBg="1"/>
      <p:bldP spid="22562" grpId="0" animBg="1"/>
      <p:bldP spid="2256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4">
            <a:extLst>
              <a:ext uri="{FF2B5EF4-FFF2-40B4-BE49-F238E27FC236}">
                <a16:creationId xmlns:a16="http://schemas.microsoft.com/office/drawing/2014/main" id="{884ED7F3-01B7-EFDA-B82F-2397931269E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32"/>
          </a:xfrm>
        </p:grpSpPr>
        <p:sp>
          <p:nvSpPr>
            <p:cNvPr id="19483" name="Rectangle 5" descr="Parchment">
              <a:extLst>
                <a:ext uri="{FF2B5EF4-FFF2-40B4-BE49-F238E27FC236}">
                  <a16:creationId xmlns:a16="http://schemas.microsoft.com/office/drawing/2014/main" id="{D659ADD1-8E26-47D3-2A7C-F222744C8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solidFill>
                    <a:srgbClr val="006666"/>
                  </a:solidFill>
                </a:rPr>
                <a:t>TRAO ĐỔI VẬT CHẤT TRONG HỆ SINH THÁI</a:t>
              </a:r>
            </a:p>
          </p:txBody>
        </p:sp>
        <p:pic>
          <p:nvPicPr>
            <p:cNvPr id="19484" name="Picture 6" descr="AG00630_">
              <a:extLst>
                <a:ext uri="{FF2B5EF4-FFF2-40B4-BE49-F238E27FC236}">
                  <a16:creationId xmlns:a16="http://schemas.microsoft.com/office/drawing/2014/main" id="{FAD4695B-49B5-B9A6-C8EA-467489929B6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62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5" name="Picture 7" descr="FLY-AGARIC">
              <a:extLst>
                <a:ext uri="{FF2B5EF4-FFF2-40B4-BE49-F238E27FC236}">
                  <a16:creationId xmlns:a16="http://schemas.microsoft.com/office/drawing/2014/main" id="{625E26E2-0327-29B5-400E-3182516A91D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38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59" name="Group 8">
            <a:extLst>
              <a:ext uri="{FF2B5EF4-FFF2-40B4-BE49-F238E27FC236}">
                <a16:creationId xmlns:a16="http://schemas.microsoft.com/office/drawing/2014/main" id="{D90B511B-C118-E7B3-7F18-57F94E884A02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19477" name="Picture 9" descr="flower">
              <a:extLst>
                <a:ext uri="{FF2B5EF4-FFF2-40B4-BE49-F238E27FC236}">
                  <a16:creationId xmlns:a16="http://schemas.microsoft.com/office/drawing/2014/main" id="{07809A08-AD66-5EB9-5F09-125575E7C75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0" descr="flower">
              <a:extLst>
                <a:ext uri="{FF2B5EF4-FFF2-40B4-BE49-F238E27FC236}">
                  <a16:creationId xmlns:a16="http://schemas.microsoft.com/office/drawing/2014/main" id="{AC92DDAA-6AE7-2C14-DA11-322F1AF4989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9" name="Freeform 11">
              <a:extLst>
                <a:ext uri="{FF2B5EF4-FFF2-40B4-BE49-F238E27FC236}">
                  <a16:creationId xmlns:a16="http://schemas.microsoft.com/office/drawing/2014/main" id="{0886DC75-3339-8112-03F9-3DBC4C48B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480" name="Freeform 12">
              <a:extLst>
                <a:ext uri="{FF2B5EF4-FFF2-40B4-BE49-F238E27FC236}">
                  <a16:creationId xmlns:a16="http://schemas.microsoft.com/office/drawing/2014/main" id="{920FE8F8-AD1B-F756-080D-B9F18052D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481" name="Line 13">
              <a:extLst>
                <a:ext uri="{FF2B5EF4-FFF2-40B4-BE49-F238E27FC236}">
                  <a16:creationId xmlns:a16="http://schemas.microsoft.com/office/drawing/2014/main" id="{9A4813A7-6FF7-6846-65DD-0EFF4DA35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482" name="Line 14">
              <a:extLst>
                <a:ext uri="{FF2B5EF4-FFF2-40B4-BE49-F238E27FC236}">
                  <a16:creationId xmlns:a16="http://schemas.microsoft.com/office/drawing/2014/main" id="{0BB1EDDD-1519-73D7-6A29-262184426E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460" name="Group 15">
            <a:extLst>
              <a:ext uri="{FF2B5EF4-FFF2-40B4-BE49-F238E27FC236}">
                <a16:creationId xmlns:a16="http://schemas.microsoft.com/office/drawing/2014/main" id="{60AEF801-B83A-B4FD-8E3A-1C0FCE29C17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52400" y="736600"/>
            <a:ext cx="8848725" cy="1473200"/>
            <a:chOff x="96" y="3360"/>
            <a:chExt cx="5574" cy="928"/>
          </a:xfrm>
        </p:grpSpPr>
        <p:pic>
          <p:nvPicPr>
            <p:cNvPr id="19471" name="Picture 16" descr="flower">
              <a:extLst>
                <a:ext uri="{FF2B5EF4-FFF2-40B4-BE49-F238E27FC236}">
                  <a16:creationId xmlns:a16="http://schemas.microsoft.com/office/drawing/2014/main" id="{6CD1BB14-3F4E-6AE7-42E4-3C51D60B89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2" name="Picture 17" descr="flower">
              <a:extLst>
                <a:ext uri="{FF2B5EF4-FFF2-40B4-BE49-F238E27FC236}">
                  <a16:creationId xmlns:a16="http://schemas.microsoft.com/office/drawing/2014/main" id="{16E08FB2-5FD9-DD0E-140E-E16B43413D0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3" name="Freeform 18">
              <a:extLst>
                <a:ext uri="{FF2B5EF4-FFF2-40B4-BE49-F238E27FC236}">
                  <a16:creationId xmlns:a16="http://schemas.microsoft.com/office/drawing/2014/main" id="{6535836B-C5A0-F43A-B080-B4B68D4D5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474" name="Freeform 19">
              <a:extLst>
                <a:ext uri="{FF2B5EF4-FFF2-40B4-BE49-F238E27FC236}">
                  <a16:creationId xmlns:a16="http://schemas.microsoft.com/office/drawing/2014/main" id="{CAD0CA2B-AEEE-89C4-145E-B9DBA4966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475" name="Line 20">
              <a:extLst>
                <a:ext uri="{FF2B5EF4-FFF2-40B4-BE49-F238E27FC236}">
                  <a16:creationId xmlns:a16="http://schemas.microsoft.com/office/drawing/2014/main" id="{C631B230-7943-C0F9-835D-D91C2DCE84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9476" name="Line 21">
              <a:extLst>
                <a:ext uri="{FF2B5EF4-FFF2-40B4-BE49-F238E27FC236}">
                  <a16:creationId xmlns:a16="http://schemas.microsoft.com/office/drawing/2014/main" id="{BAA56368-B199-1961-27A2-DDFD2DD72B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3574" name="Rectangle 22">
            <a:extLst>
              <a:ext uri="{FF2B5EF4-FFF2-40B4-BE49-F238E27FC236}">
                <a16:creationId xmlns:a16="http://schemas.microsoft.com/office/drawing/2014/main" id="{FB875D1F-C6DE-8FAB-A7F5-09C983062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371600"/>
            <a:ext cx="6934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990000"/>
                </a:solidFill>
              </a:rPr>
              <a:t>I. Trao đổi vật chất trong quần xã sinh vật:</a:t>
            </a:r>
          </a:p>
        </p:txBody>
      </p:sp>
      <p:sp>
        <p:nvSpPr>
          <p:cNvPr id="23575" name="Rectangle 23">
            <a:extLst>
              <a:ext uri="{FF2B5EF4-FFF2-40B4-BE49-F238E27FC236}">
                <a16:creationId xmlns:a16="http://schemas.microsoft.com/office/drawing/2014/main" id="{5F29E4EA-D643-8D6A-48BE-6179E589A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981200"/>
            <a:ext cx="2971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003399"/>
                </a:solidFill>
              </a:rPr>
              <a:t>1. Chuỗi thức ăn:</a:t>
            </a:r>
          </a:p>
        </p:txBody>
      </p:sp>
      <p:sp>
        <p:nvSpPr>
          <p:cNvPr id="23576" name="Rectangle 24">
            <a:extLst>
              <a:ext uri="{FF2B5EF4-FFF2-40B4-BE49-F238E27FC236}">
                <a16:creationId xmlns:a16="http://schemas.microsoft.com/office/drawing/2014/main" id="{8029FCF8-2B18-2823-E070-01CAC881F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667000"/>
            <a:ext cx="2743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003399"/>
                </a:solidFill>
              </a:rPr>
              <a:t>2. Lưới thức ăn:</a:t>
            </a:r>
          </a:p>
        </p:txBody>
      </p:sp>
      <p:sp>
        <p:nvSpPr>
          <p:cNvPr id="23577" name="Rectangle 25">
            <a:extLst>
              <a:ext uri="{FF2B5EF4-FFF2-40B4-BE49-F238E27FC236}">
                <a16:creationId xmlns:a16="http://schemas.microsoft.com/office/drawing/2014/main" id="{B12DF24B-5EE5-19B2-CBBF-32027F849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352800"/>
            <a:ext cx="2971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003399"/>
                </a:solidFill>
              </a:rPr>
              <a:t>3. Bậc dinh dưỡng:</a:t>
            </a:r>
          </a:p>
        </p:txBody>
      </p:sp>
      <p:sp>
        <p:nvSpPr>
          <p:cNvPr id="23578" name="Rectangle 26">
            <a:extLst>
              <a:ext uri="{FF2B5EF4-FFF2-40B4-BE49-F238E27FC236}">
                <a16:creationId xmlns:a16="http://schemas.microsoft.com/office/drawing/2014/main" id="{77953D2A-B13D-039E-9444-B5AC2B576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962400"/>
            <a:ext cx="2743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990000"/>
                </a:solidFill>
              </a:rPr>
              <a:t>II. Tháp sinh thái:</a:t>
            </a:r>
          </a:p>
        </p:txBody>
      </p:sp>
      <p:sp>
        <p:nvSpPr>
          <p:cNvPr id="23579" name="Rectangle 27">
            <a:extLst>
              <a:ext uri="{FF2B5EF4-FFF2-40B4-BE49-F238E27FC236}">
                <a16:creationId xmlns:a16="http://schemas.microsoft.com/office/drawing/2014/main" id="{4158470C-27B0-65D9-C950-074DE9DFF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495800"/>
            <a:ext cx="2971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003399"/>
                </a:solidFill>
              </a:rPr>
              <a:t>- Tháp số lượng:</a:t>
            </a:r>
          </a:p>
        </p:txBody>
      </p:sp>
      <p:sp>
        <p:nvSpPr>
          <p:cNvPr id="23580" name="Rectangle 28">
            <a:extLst>
              <a:ext uri="{FF2B5EF4-FFF2-40B4-BE49-F238E27FC236}">
                <a16:creationId xmlns:a16="http://schemas.microsoft.com/office/drawing/2014/main" id="{FA7507A3-BD72-6BDD-D816-058213060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029200"/>
            <a:ext cx="2971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003399"/>
                </a:solidFill>
              </a:rPr>
              <a:t>- Tháp sinh khối:</a:t>
            </a:r>
          </a:p>
        </p:txBody>
      </p:sp>
      <p:sp>
        <p:nvSpPr>
          <p:cNvPr id="23581" name="Rectangle 29">
            <a:extLst>
              <a:ext uri="{FF2B5EF4-FFF2-40B4-BE49-F238E27FC236}">
                <a16:creationId xmlns:a16="http://schemas.microsoft.com/office/drawing/2014/main" id="{01733BD6-6C77-60BD-748E-90CB1E020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638800"/>
            <a:ext cx="2971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003399"/>
                </a:solidFill>
              </a:rPr>
              <a:t>- Tháp năng lượng:</a:t>
            </a:r>
          </a:p>
        </p:txBody>
      </p:sp>
      <p:pic>
        <p:nvPicPr>
          <p:cNvPr id="23582" name="Picture 30" descr="Rose-white_anhdong[1]">
            <a:extLst>
              <a:ext uri="{FF2B5EF4-FFF2-40B4-BE49-F238E27FC236}">
                <a16:creationId xmlns:a16="http://schemas.microsoft.com/office/drawing/2014/main" id="{210A9EB6-E50F-CC7E-F523-96ADFC130F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66975"/>
            <a:ext cx="32004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3" name="AutoShape 31">
            <a:extLst>
              <a:ext uri="{FF2B5EF4-FFF2-40B4-BE49-F238E27FC236}">
                <a16:creationId xmlns:a16="http://schemas.microsoft.com/office/drawing/2014/main" id="{A14916DA-CD77-1847-A56B-1388D10B9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362200"/>
            <a:ext cx="5486400" cy="2057400"/>
          </a:xfrm>
          <a:prstGeom prst="cloudCallout">
            <a:avLst>
              <a:gd name="adj1" fmla="val -43750"/>
              <a:gd name="adj2" fmla="val 87810"/>
            </a:avLst>
          </a:prstGeom>
          <a:solidFill>
            <a:schemeClr val="bg1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663300"/>
                </a:solidFill>
              </a:rPr>
              <a:t>Về nhà trả lời những câu hỏi SGK, học bài và xem bài mới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235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235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4" grpId="0" animBg="1"/>
      <p:bldP spid="23575" grpId="0" animBg="1"/>
      <p:bldP spid="23576" grpId="0" animBg="1"/>
      <p:bldP spid="23577" grpId="0" animBg="1"/>
      <p:bldP spid="23578" grpId="0" animBg="1"/>
      <p:bldP spid="23579" grpId="0" animBg="1"/>
      <p:bldP spid="23580" grpId="0" animBg="1"/>
      <p:bldP spid="23581" grpId="0" animBg="1"/>
      <p:bldP spid="23583" grpId="0" animBg="1"/>
      <p:bldP spid="2358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10liebe208">
            <a:extLst>
              <a:ext uri="{FF2B5EF4-FFF2-40B4-BE49-F238E27FC236}">
                <a16:creationId xmlns:a16="http://schemas.microsoft.com/office/drawing/2014/main" id="{21647C8A-B8E2-24AE-6030-DAEB2BD706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952750"/>
            <a:ext cx="20859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FSTV116">
            <a:extLst>
              <a:ext uri="{FF2B5EF4-FFF2-40B4-BE49-F238E27FC236}">
                <a16:creationId xmlns:a16="http://schemas.microsoft.com/office/drawing/2014/main" id="{5A86A85C-D2F3-1872-D089-6F05B60A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9921">
            <a:off x="3643313" y="152400"/>
            <a:ext cx="1995487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6">
            <a:extLst>
              <a:ext uri="{FF2B5EF4-FFF2-40B4-BE49-F238E27FC236}">
                <a16:creationId xmlns:a16="http://schemas.microsoft.com/office/drawing/2014/main" id="{912A0B0A-8760-61FD-DEF5-24CFD58FBE9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28600"/>
            <a:ext cx="1752600" cy="1524000"/>
            <a:chOff x="144" y="192"/>
            <a:chExt cx="1104" cy="960"/>
          </a:xfrm>
        </p:grpSpPr>
        <p:sp>
          <p:nvSpPr>
            <p:cNvPr id="20507" name="Line 7">
              <a:extLst>
                <a:ext uri="{FF2B5EF4-FFF2-40B4-BE49-F238E27FC236}">
                  <a16:creationId xmlns:a16="http://schemas.microsoft.com/office/drawing/2014/main" id="{4CD843F5-4E69-C4E3-089E-01271541D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508" name="Line 8">
              <a:extLst>
                <a:ext uri="{FF2B5EF4-FFF2-40B4-BE49-F238E27FC236}">
                  <a16:creationId xmlns:a16="http://schemas.microsoft.com/office/drawing/2014/main" id="{DA28FC15-5174-D4E9-5739-8062AAE216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509" name="Line 9">
              <a:extLst>
                <a:ext uri="{FF2B5EF4-FFF2-40B4-BE49-F238E27FC236}">
                  <a16:creationId xmlns:a16="http://schemas.microsoft.com/office/drawing/2014/main" id="{828FE67B-4669-59CF-9DFE-78B18687C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510" name="Line 10">
              <a:extLst>
                <a:ext uri="{FF2B5EF4-FFF2-40B4-BE49-F238E27FC236}">
                  <a16:creationId xmlns:a16="http://schemas.microsoft.com/office/drawing/2014/main" id="{302389A4-A594-12FC-8BF9-55B9BC46B4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0485" name="Picture 11" descr="ico-fl-re">
            <a:extLst>
              <a:ext uri="{FF2B5EF4-FFF2-40B4-BE49-F238E27FC236}">
                <a16:creationId xmlns:a16="http://schemas.microsoft.com/office/drawing/2014/main" id="{6EAC9FC1-8410-1876-BE42-0F95D1802D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33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6" name="Group 12">
            <a:extLst>
              <a:ext uri="{FF2B5EF4-FFF2-40B4-BE49-F238E27FC236}">
                <a16:creationId xmlns:a16="http://schemas.microsoft.com/office/drawing/2014/main" id="{10109F47-2284-4578-0513-60386EED74A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277100" y="266700"/>
            <a:ext cx="1752600" cy="1524000"/>
            <a:chOff x="144" y="192"/>
            <a:chExt cx="1104" cy="960"/>
          </a:xfrm>
        </p:grpSpPr>
        <p:sp>
          <p:nvSpPr>
            <p:cNvPr id="20503" name="Line 13">
              <a:extLst>
                <a:ext uri="{FF2B5EF4-FFF2-40B4-BE49-F238E27FC236}">
                  <a16:creationId xmlns:a16="http://schemas.microsoft.com/office/drawing/2014/main" id="{BF9B9813-F66E-848C-01A1-10617A64E9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504" name="Line 14">
              <a:extLst>
                <a:ext uri="{FF2B5EF4-FFF2-40B4-BE49-F238E27FC236}">
                  <a16:creationId xmlns:a16="http://schemas.microsoft.com/office/drawing/2014/main" id="{1704BB4A-9EE4-3A8A-1C43-46BFE8A6C0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505" name="Line 15">
              <a:extLst>
                <a:ext uri="{FF2B5EF4-FFF2-40B4-BE49-F238E27FC236}">
                  <a16:creationId xmlns:a16="http://schemas.microsoft.com/office/drawing/2014/main" id="{0AB9A5B5-9115-1E5A-A991-473FB23B9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506" name="Line 16">
              <a:extLst>
                <a:ext uri="{FF2B5EF4-FFF2-40B4-BE49-F238E27FC236}">
                  <a16:creationId xmlns:a16="http://schemas.microsoft.com/office/drawing/2014/main" id="{98DEAEF3-E3EC-EEEF-8C92-31B3CE681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0487" name="Picture 6" descr="AG00630_">
            <a:extLst>
              <a:ext uri="{FF2B5EF4-FFF2-40B4-BE49-F238E27FC236}">
                <a16:creationId xmlns:a16="http://schemas.microsoft.com/office/drawing/2014/main" id="{F0F378BE-29DA-60E3-6340-BD11125ADE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2300"/>
            <a:ext cx="15240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8" name="Group 18">
            <a:extLst>
              <a:ext uri="{FF2B5EF4-FFF2-40B4-BE49-F238E27FC236}">
                <a16:creationId xmlns:a16="http://schemas.microsoft.com/office/drawing/2014/main" id="{C5FAABFB-FEA3-BFEC-8766-119D1D0C84BC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114300" y="5067300"/>
            <a:ext cx="1752600" cy="1524000"/>
            <a:chOff x="144" y="192"/>
            <a:chExt cx="1104" cy="960"/>
          </a:xfrm>
        </p:grpSpPr>
        <p:sp>
          <p:nvSpPr>
            <p:cNvPr id="20499" name="Line 19">
              <a:extLst>
                <a:ext uri="{FF2B5EF4-FFF2-40B4-BE49-F238E27FC236}">
                  <a16:creationId xmlns:a16="http://schemas.microsoft.com/office/drawing/2014/main" id="{C94A7F87-AFE2-4ABD-344B-01DBD9C22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500" name="Line 20">
              <a:extLst>
                <a:ext uri="{FF2B5EF4-FFF2-40B4-BE49-F238E27FC236}">
                  <a16:creationId xmlns:a16="http://schemas.microsoft.com/office/drawing/2014/main" id="{3094B228-2893-56DA-1B2E-C00F4E5750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501" name="Line 21">
              <a:extLst>
                <a:ext uri="{FF2B5EF4-FFF2-40B4-BE49-F238E27FC236}">
                  <a16:creationId xmlns:a16="http://schemas.microsoft.com/office/drawing/2014/main" id="{A33C6DE1-BFA5-104C-30DC-D8FCE7489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502" name="Line 22">
              <a:extLst>
                <a:ext uri="{FF2B5EF4-FFF2-40B4-BE49-F238E27FC236}">
                  <a16:creationId xmlns:a16="http://schemas.microsoft.com/office/drawing/2014/main" id="{FD6375D5-C95B-A1B0-FDC9-07F6ED4C7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0489" name="Picture 23" descr="yfleur41">
            <a:extLst>
              <a:ext uri="{FF2B5EF4-FFF2-40B4-BE49-F238E27FC236}">
                <a16:creationId xmlns:a16="http://schemas.microsoft.com/office/drawing/2014/main" id="{CEC1F792-9F2F-3F5D-AF97-F2FD535CF8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10125"/>
            <a:ext cx="19812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0" name="Group 24">
            <a:extLst>
              <a:ext uri="{FF2B5EF4-FFF2-40B4-BE49-F238E27FC236}">
                <a16:creationId xmlns:a16="http://schemas.microsoft.com/office/drawing/2014/main" id="{5A863302-8D23-2EBF-7734-DDB554380B05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4953000"/>
            <a:ext cx="1905000" cy="1752600"/>
            <a:chOff x="4464" y="3072"/>
            <a:chExt cx="1200" cy="1104"/>
          </a:xfrm>
        </p:grpSpPr>
        <p:sp>
          <p:nvSpPr>
            <p:cNvPr id="20495" name="Line 25">
              <a:extLst>
                <a:ext uri="{FF2B5EF4-FFF2-40B4-BE49-F238E27FC236}">
                  <a16:creationId xmlns:a16="http://schemas.microsoft.com/office/drawing/2014/main" id="{030F8EAF-1DEC-1EAD-924C-82F384CF08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496" name="Line 26">
              <a:extLst>
                <a:ext uri="{FF2B5EF4-FFF2-40B4-BE49-F238E27FC236}">
                  <a16:creationId xmlns:a16="http://schemas.microsoft.com/office/drawing/2014/main" id="{571477A4-2098-4E06-09E1-4C662CF0A0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497" name="Line 27">
              <a:extLst>
                <a:ext uri="{FF2B5EF4-FFF2-40B4-BE49-F238E27FC236}">
                  <a16:creationId xmlns:a16="http://schemas.microsoft.com/office/drawing/2014/main" id="{5205882E-4DA4-813A-A089-AE6B5D9B57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498" name="Line 28">
              <a:extLst>
                <a:ext uri="{FF2B5EF4-FFF2-40B4-BE49-F238E27FC236}">
                  <a16:creationId xmlns:a16="http://schemas.microsoft.com/office/drawing/2014/main" id="{8254B0C5-80FB-2035-2869-A743B39FA2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20491" name="Picture 29" descr="FLY-AGARIC">
            <a:extLst>
              <a:ext uri="{FF2B5EF4-FFF2-40B4-BE49-F238E27FC236}">
                <a16:creationId xmlns:a16="http://schemas.microsoft.com/office/drawing/2014/main" id="{18E0CA53-3A77-4870-9FCA-3DE05F7BF9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0"/>
            <a:ext cx="1066800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608" name="Group 32">
            <a:extLst>
              <a:ext uri="{FF2B5EF4-FFF2-40B4-BE49-F238E27FC236}">
                <a16:creationId xmlns:a16="http://schemas.microsoft.com/office/drawing/2014/main" id="{0E47BD53-AA77-2CC9-0182-A89C67046881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371600"/>
            <a:ext cx="6276975" cy="4648200"/>
            <a:chOff x="798" y="864"/>
            <a:chExt cx="3954" cy="2928"/>
          </a:xfrm>
        </p:grpSpPr>
        <p:sp>
          <p:nvSpPr>
            <p:cNvPr id="20493" name="WordArt 30">
              <a:extLst>
                <a:ext uri="{FF2B5EF4-FFF2-40B4-BE49-F238E27FC236}">
                  <a16:creationId xmlns:a16="http://schemas.microsoft.com/office/drawing/2014/main" id="{EB4E12AB-EBBC-7243-9F8D-F8B919EF636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798" y="2160"/>
              <a:ext cx="3954" cy="163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hevronInverted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pt-BR" sz="3600" b="1" kern="10"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CHÚC CÁC EM HỌC TỐT</a:t>
              </a:r>
              <a:endParaRPr lang="vi-VN" sz="3600" b="1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endParaRPr>
            </a:p>
          </p:txBody>
        </p:sp>
        <p:sp>
          <p:nvSpPr>
            <p:cNvPr id="20494" name="WordArt 31">
              <a:extLst>
                <a:ext uri="{FF2B5EF4-FFF2-40B4-BE49-F238E27FC236}">
                  <a16:creationId xmlns:a16="http://schemas.microsoft.com/office/drawing/2014/main" id="{D35D5810-CC79-31E6-669B-61BB471EDB6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64" y="864"/>
              <a:ext cx="3888" cy="14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Chevro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kern="10"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cs typeface="Times New Roman" panose="02020603050405020304" pitchFamily="18" charset="0"/>
                </a:rPr>
                <a:t>CÁM ƠN QUÝ THẦY CÔ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>
            <a:extLst>
              <a:ext uri="{FF2B5EF4-FFF2-40B4-BE49-F238E27FC236}">
                <a16:creationId xmlns:a16="http://schemas.microsoft.com/office/drawing/2014/main" id="{B9B1A77E-B2E2-BE9E-8090-904929E94CAD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42875" y="50800"/>
            <a:ext cx="8848725" cy="1473200"/>
            <a:chOff x="96" y="3360"/>
            <a:chExt cx="5574" cy="928"/>
          </a:xfrm>
        </p:grpSpPr>
        <p:pic>
          <p:nvPicPr>
            <p:cNvPr id="3086" name="Picture 5" descr="flower">
              <a:extLst>
                <a:ext uri="{FF2B5EF4-FFF2-40B4-BE49-F238E27FC236}">
                  <a16:creationId xmlns:a16="http://schemas.microsoft.com/office/drawing/2014/main" id="{9CA61D9A-C97C-552F-DA3E-201BF6ABFBB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6" descr="flower">
              <a:extLst>
                <a:ext uri="{FF2B5EF4-FFF2-40B4-BE49-F238E27FC236}">
                  <a16:creationId xmlns:a16="http://schemas.microsoft.com/office/drawing/2014/main" id="{3D13483E-8F7F-49D1-B2DC-C997BB75459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8" name="Freeform 7">
              <a:extLst>
                <a:ext uri="{FF2B5EF4-FFF2-40B4-BE49-F238E27FC236}">
                  <a16:creationId xmlns:a16="http://schemas.microsoft.com/office/drawing/2014/main" id="{5584AB5C-D4C2-66BF-77E3-D97C82E19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9" name="Freeform 8">
              <a:extLst>
                <a:ext uri="{FF2B5EF4-FFF2-40B4-BE49-F238E27FC236}">
                  <a16:creationId xmlns:a16="http://schemas.microsoft.com/office/drawing/2014/main" id="{B84C6F86-3B58-A5FB-2B7A-A055EADFA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90" name="Line 9">
              <a:extLst>
                <a:ext uri="{FF2B5EF4-FFF2-40B4-BE49-F238E27FC236}">
                  <a16:creationId xmlns:a16="http://schemas.microsoft.com/office/drawing/2014/main" id="{3A5642C1-01A7-5A9F-7CFD-7E422DB26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91" name="Line 10">
              <a:extLst>
                <a:ext uri="{FF2B5EF4-FFF2-40B4-BE49-F238E27FC236}">
                  <a16:creationId xmlns:a16="http://schemas.microsoft.com/office/drawing/2014/main" id="{07CE2A2B-BD72-A56C-3AD1-822BADB77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075" name="Group 11">
            <a:extLst>
              <a:ext uri="{FF2B5EF4-FFF2-40B4-BE49-F238E27FC236}">
                <a16:creationId xmlns:a16="http://schemas.microsoft.com/office/drawing/2014/main" id="{A4140C39-2357-5CB7-1AAA-F9E6C9EC48D9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5308600"/>
            <a:ext cx="8848725" cy="1473200"/>
            <a:chOff x="96" y="3360"/>
            <a:chExt cx="5574" cy="928"/>
          </a:xfrm>
        </p:grpSpPr>
        <p:pic>
          <p:nvPicPr>
            <p:cNvPr id="3080" name="Picture 12" descr="flower">
              <a:extLst>
                <a:ext uri="{FF2B5EF4-FFF2-40B4-BE49-F238E27FC236}">
                  <a16:creationId xmlns:a16="http://schemas.microsoft.com/office/drawing/2014/main" id="{F3B52240-7ACE-E2C8-1380-1F0F439CB10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13" descr="flower">
              <a:extLst>
                <a:ext uri="{FF2B5EF4-FFF2-40B4-BE49-F238E27FC236}">
                  <a16:creationId xmlns:a16="http://schemas.microsoft.com/office/drawing/2014/main" id="{FEA30E84-B6C0-6AA4-F716-4CFCCB54999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Freeform 14">
              <a:extLst>
                <a:ext uri="{FF2B5EF4-FFF2-40B4-BE49-F238E27FC236}">
                  <a16:creationId xmlns:a16="http://schemas.microsoft.com/office/drawing/2014/main" id="{DA885011-3340-E2F9-D7EB-9D02DB7B6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3" name="Freeform 15">
              <a:extLst>
                <a:ext uri="{FF2B5EF4-FFF2-40B4-BE49-F238E27FC236}">
                  <a16:creationId xmlns:a16="http://schemas.microsoft.com/office/drawing/2014/main" id="{525D0406-5C88-E0F3-9EAC-9FE9B1280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4" name="Line 16">
              <a:extLst>
                <a:ext uri="{FF2B5EF4-FFF2-40B4-BE49-F238E27FC236}">
                  <a16:creationId xmlns:a16="http://schemas.microsoft.com/office/drawing/2014/main" id="{BA2D99F9-269F-210F-BA51-A594CE807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85" name="Line 17">
              <a:extLst>
                <a:ext uri="{FF2B5EF4-FFF2-40B4-BE49-F238E27FC236}">
                  <a16:creationId xmlns:a16="http://schemas.microsoft.com/office/drawing/2014/main" id="{CA41B3DE-1501-7616-3402-FF64889830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138" name="Rectangle 18">
            <a:extLst>
              <a:ext uri="{FF2B5EF4-FFF2-40B4-BE49-F238E27FC236}">
                <a16:creationId xmlns:a16="http://schemas.microsoft.com/office/drawing/2014/main" id="{458B40A2-8705-8031-DC74-FE88E016B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57200"/>
            <a:ext cx="4953000" cy="914400"/>
          </a:xfrm>
          <a:prstGeom prst="rect">
            <a:avLst/>
          </a:prstGeom>
          <a:gradFill rotWithShape="1">
            <a:gsLst>
              <a:gs pos="0">
                <a:srgbClr val="FFFF00">
                  <a:alpha val="53998"/>
                </a:srgbClr>
              </a:gs>
              <a:gs pos="100000">
                <a:srgbClr val="767600">
                  <a:alpha val="56000"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6600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990000"/>
                </a:solidFill>
              </a:rPr>
              <a:t>KIỂM TRA BÀI CŨ</a:t>
            </a:r>
          </a:p>
        </p:txBody>
      </p:sp>
      <p:sp>
        <p:nvSpPr>
          <p:cNvPr id="5144" name="AutoShape 24">
            <a:extLst>
              <a:ext uri="{FF2B5EF4-FFF2-40B4-BE49-F238E27FC236}">
                <a16:creationId xmlns:a16="http://schemas.microsoft.com/office/drawing/2014/main" id="{8F2BB24D-57A5-A65F-7855-428F67CD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09800"/>
            <a:ext cx="5105400" cy="2362200"/>
          </a:xfrm>
          <a:prstGeom prst="wedgeEllipse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600" b="1">
                <a:solidFill>
                  <a:srgbClr val="800080"/>
                </a:solidFill>
              </a:rPr>
              <a:t>Trình bày khái niệm hệ sinh thái? Cho ví dụ?</a:t>
            </a:r>
            <a:endParaRPr lang="en-US" altLang="vi-VN" sz="3600">
              <a:solidFill>
                <a:srgbClr val="800080"/>
              </a:solidFill>
            </a:endParaRPr>
          </a:p>
        </p:txBody>
      </p:sp>
      <p:sp>
        <p:nvSpPr>
          <p:cNvPr id="5149" name="AutoShape 29">
            <a:extLst>
              <a:ext uri="{FF2B5EF4-FFF2-40B4-BE49-F238E27FC236}">
                <a16:creationId xmlns:a16="http://schemas.microsoft.com/office/drawing/2014/main" id="{1FD8E32A-EC68-B30E-D8AB-8CC5226E9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752600"/>
            <a:ext cx="8915400" cy="2819400"/>
          </a:xfrm>
          <a:prstGeom prst="flowChartProcess">
            <a:avLst/>
          </a:prstGeom>
          <a:solidFill>
            <a:srgbClr val="FFCC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 b="1"/>
              <a:t>Hệ sinh thái bao gồm QXSV và nơi sống của QX</a:t>
            </a:r>
          </a:p>
          <a:p>
            <a:pPr eaLnBrk="1" hangingPunct="1"/>
            <a:r>
              <a:rPr lang="en-US" altLang="vi-VN" sz="3200" b="1"/>
              <a:t>(sinh cảnh). Trong hệ sinh thái các SV luôn tác</a:t>
            </a:r>
          </a:p>
          <a:p>
            <a:pPr eaLnBrk="1" hangingPunct="1"/>
            <a:r>
              <a:rPr lang="en-US" altLang="vi-VN" sz="3200" b="1"/>
              <a:t>động lẫn nhau và tác động qua lại với các NTVS</a:t>
            </a:r>
          </a:p>
          <a:p>
            <a:pPr eaLnBrk="1" hangingPunct="1"/>
            <a:r>
              <a:rPr lang="en-US" altLang="vi-VN" sz="3200" b="1"/>
              <a:t>của môi trường tạo nên một hệ thống hoàn chỉnh</a:t>
            </a:r>
          </a:p>
          <a:p>
            <a:pPr eaLnBrk="1" hangingPunct="1"/>
            <a:r>
              <a:rPr lang="en-US" altLang="vi-VN" sz="3200" b="1"/>
              <a:t>và tương đối ổn định.</a:t>
            </a:r>
          </a:p>
        </p:txBody>
      </p:sp>
      <p:sp>
        <p:nvSpPr>
          <p:cNvPr id="5150" name="AutoShape 30">
            <a:extLst>
              <a:ext uri="{FF2B5EF4-FFF2-40B4-BE49-F238E27FC236}">
                <a16:creationId xmlns:a16="http://schemas.microsoft.com/office/drawing/2014/main" id="{F08B5085-9571-D6E9-E877-ECF9187A4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724400"/>
            <a:ext cx="8839200" cy="838200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200" b="1"/>
              <a:t>VD: Hệ sinh thái rừng, Hệ sinh thái đồng ruộng,…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1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" dur="2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8" grpId="0" animBg="1"/>
      <p:bldP spid="5144" grpId="0" animBg="1"/>
      <p:bldP spid="5144" grpId="1" animBg="1"/>
      <p:bldP spid="5144" grpId="2" animBg="1"/>
      <p:bldP spid="5149" grpId="0" animBg="1"/>
      <p:bldP spid="51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co-fl-re">
            <a:extLst>
              <a:ext uri="{FF2B5EF4-FFF2-40B4-BE49-F238E27FC236}">
                <a16:creationId xmlns:a16="http://schemas.microsoft.com/office/drawing/2014/main" id="{26BB8DB4-1670-3514-9C96-360D9ADDF3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33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5">
            <a:extLst>
              <a:ext uri="{FF2B5EF4-FFF2-40B4-BE49-F238E27FC236}">
                <a16:creationId xmlns:a16="http://schemas.microsoft.com/office/drawing/2014/main" id="{41EFFCF8-198A-54DE-CB0E-7A79FFC2AFBE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28600"/>
            <a:ext cx="1752600" cy="1524000"/>
            <a:chOff x="144" y="192"/>
            <a:chExt cx="1104" cy="960"/>
          </a:xfrm>
        </p:grpSpPr>
        <p:sp>
          <p:nvSpPr>
            <p:cNvPr id="4121" name="Line 6">
              <a:extLst>
                <a:ext uri="{FF2B5EF4-FFF2-40B4-BE49-F238E27FC236}">
                  <a16:creationId xmlns:a16="http://schemas.microsoft.com/office/drawing/2014/main" id="{46E39729-6231-088C-88C2-C87960743D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192"/>
              <a:ext cx="0" cy="81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22" name="Line 7">
              <a:extLst>
                <a:ext uri="{FF2B5EF4-FFF2-40B4-BE49-F238E27FC236}">
                  <a16:creationId xmlns:a16="http://schemas.microsoft.com/office/drawing/2014/main" id="{64284096-27BA-40B9-8108-4EE8AA9CB3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40"/>
              <a:ext cx="110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23" name="Line 8">
              <a:extLst>
                <a:ext uri="{FF2B5EF4-FFF2-40B4-BE49-F238E27FC236}">
                  <a16:creationId xmlns:a16="http://schemas.microsoft.com/office/drawing/2014/main" id="{E8F960C0-C7F1-823C-0A52-764F9B5B6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192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24" name="Line 9">
              <a:extLst>
                <a:ext uri="{FF2B5EF4-FFF2-40B4-BE49-F238E27FC236}">
                  <a16:creationId xmlns:a16="http://schemas.microsoft.com/office/drawing/2014/main" id="{B553494A-7C67-249D-6907-62FA3DB143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36"/>
              <a:ext cx="100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4100" name="Picture 10" descr="yfleur41">
            <a:extLst>
              <a:ext uri="{FF2B5EF4-FFF2-40B4-BE49-F238E27FC236}">
                <a16:creationId xmlns:a16="http://schemas.microsoft.com/office/drawing/2014/main" id="{AF5D0D0D-B4CC-D859-DCA9-E64CBEA97E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10125"/>
            <a:ext cx="19812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oup 11">
            <a:extLst>
              <a:ext uri="{FF2B5EF4-FFF2-40B4-BE49-F238E27FC236}">
                <a16:creationId xmlns:a16="http://schemas.microsoft.com/office/drawing/2014/main" id="{BA25288B-ED4F-DC10-E7D0-5A8926531661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4876800"/>
            <a:ext cx="1905000" cy="1752600"/>
            <a:chOff x="4464" y="3072"/>
            <a:chExt cx="1200" cy="1104"/>
          </a:xfrm>
        </p:grpSpPr>
        <p:sp>
          <p:nvSpPr>
            <p:cNvPr id="4117" name="Line 12">
              <a:extLst>
                <a:ext uri="{FF2B5EF4-FFF2-40B4-BE49-F238E27FC236}">
                  <a16:creationId xmlns:a16="http://schemas.microsoft.com/office/drawing/2014/main" id="{340CAAEA-7EBD-4E84-8983-14E0B8C848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18" name="Line 13">
              <a:extLst>
                <a:ext uri="{FF2B5EF4-FFF2-40B4-BE49-F238E27FC236}">
                  <a16:creationId xmlns:a16="http://schemas.microsoft.com/office/drawing/2014/main" id="{FA275526-FDCF-3690-8E75-E224D86A45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19" name="Line 14">
              <a:extLst>
                <a:ext uri="{FF2B5EF4-FFF2-40B4-BE49-F238E27FC236}">
                  <a16:creationId xmlns:a16="http://schemas.microsoft.com/office/drawing/2014/main" id="{66D6814E-3700-C65E-F38D-02CFA3A6A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20" name="Line 15">
              <a:extLst>
                <a:ext uri="{FF2B5EF4-FFF2-40B4-BE49-F238E27FC236}">
                  <a16:creationId xmlns:a16="http://schemas.microsoft.com/office/drawing/2014/main" id="{F5536E00-B16D-5E87-D91E-42CD8A5AA4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4102" name="Picture 16" descr="FLY-AGARIC">
            <a:extLst>
              <a:ext uri="{FF2B5EF4-FFF2-40B4-BE49-F238E27FC236}">
                <a16:creationId xmlns:a16="http://schemas.microsoft.com/office/drawing/2014/main" id="{7C499B15-55C2-D9A8-717F-4FB9416026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64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3" name="Group 18">
            <a:extLst>
              <a:ext uri="{FF2B5EF4-FFF2-40B4-BE49-F238E27FC236}">
                <a16:creationId xmlns:a16="http://schemas.microsoft.com/office/drawing/2014/main" id="{1271D58D-06B6-6FCA-0767-00DFB412B4B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0" y="4876800"/>
            <a:ext cx="1905000" cy="1752600"/>
            <a:chOff x="4464" y="3072"/>
            <a:chExt cx="1200" cy="1104"/>
          </a:xfrm>
        </p:grpSpPr>
        <p:sp>
          <p:nvSpPr>
            <p:cNvPr id="4113" name="Line 19">
              <a:extLst>
                <a:ext uri="{FF2B5EF4-FFF2-40B4-BE49-F238E27FC236}">
                  <a16:creationId xmlns:a16="http://schemas.microsoft.com/office/drawing/2014/main" id="{FD544BA9-174A-A395-1430-5D22A1BA7F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14" name="Line 20">
              <a:extLst>
                <a:ext uri="{FF2B5EF4-FFF2-40B4-BE49-F238E27FC236}">
                  <a16:creationId xmlns:a16="http://schemas.microsoft.com/office/drawing/2014/main" id="{A80C13AA-9807-129B-C20A-096AD34F27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15" name="Line 21">
              <a:extLst>
                <a:ext uri="{FF2B5EF4-FFF2-40B4-BE49-F238E27FC236}">
                  <a16:creationId xmlns:a16="http://schemas.microsoft.com/office/drawing/2014/main" id="{7001C0AC-87D4-E749-763C-1B0B781F6B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16" name="Line 22">
              <a:extLst>
                <a:ext uri="{FF2B5EF4-FFF2-40B4-BE49-F238E27FC236}">
                  <a16:creationId xmlns:a16="http://schemas.microsoft.com/office/drawing/2014/main" id="{2039E048-69CD-CE41-D873-58D11D81C6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104" name="Group 23">
            <a:extLst>
              <a:ext uri="{FF2B5EF4-FFF2-40B4-BE49-F238E27FC236}">
                <a16:creationId xmlns:a16="http://schemas.microsoft.com/office/drawing/2014/main" id="{E4FF56CE-FCA0-FBB2-D858-701D21DDE94B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7162800" y="228600"/>
            <a:ext cx="1905000" cy="1752600"/>
            <a:chOff x="4464" y="3072"/>
            <a:chExt cx="1200" cy="1104"/>
          </a:xfrm>
        </p:grpSpPr>
        <p:sp>
          <p:nvSpPr>
            <p:cNvPr id="4109" name="Line 24">
              <a:extLst>
                <a:ext uri="{FF2B5EF4-FFF2-40B4-BE49-F238E27FC236}">
                  <a16:creationId xmlns:a16="http://schemas.microsoft.com/office/drawing/2014/main" id="{199A5B3C-8253-AF30-E057-C5F98BA5FD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10" name="Line 25">
              <a:extLst>
                <a:ext uri="{FF2B5EF4-FFF2-40B4-BE49-F238E27FC236}">
                  <a16:creationId xmlns:a16="http://schemas.microsoft.com/office/drawing/2014/main" id="{7B8EDAE2-FE9E-8D67-0DC7-04EB8DDE6A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11" name="Line 26">
              <a:extLst>
                <a:ext uri="{FF2B5EF4-FFF2-40B4-BE49-F238E27FC236}">
                  <a16:creationId xmlns:a16="http://schemas.microsoft.com/office/drawing/2014/main" id="{B7F1B779-6D2C-A2A8-5CF5-A03B61C70E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12" name="Line 27">
              <a:extLst>
                <a:ext uri="{FF2B5EF4-FFF2-40B4-BE49-F238E27FC236}">
                  <a16:creationId xmlns:a16="http://schemas.microsoft.com/office/drawing/2014/main" id="{16B25786-DF5B-6F9E-777A-E58442CE62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4105" name="Picture 6" descr="AG00630_">
            <a:extLst>
              <a:ext uri="{FF2B5EF4-FFF2-40B4-BE49-F238E27FC236}">
                <a16:creationId xmlns:a16="http://schemas.microsoft.com/office/drawing/2014/main" id="{D4A76DB9-EAB2-27A7-9B6F-871F10C15F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5" name="Rectangle 31">
            <a:extLst>
              <a:ext uri="{FF2B5EF4-FFF2-40B4-BE49-F238E27FC236}">
                <a16:creationId xmlns:a16="http://schemas.microsoft.com/office/drawing/2014/main" id="{D47F429B-BF36-68D9-99AA-274FABFFC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838200"/>
            <a:ext cx="2286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990000"/>
                </a:solidFill>
                <a:latin typeface="Blackadder ITC" panose="04020505051007020D02" pitchFamily="82" charset="0"/>
              </a:rPr>
              <a:t>Bài 43 :</a:t>
            </a:r>
          </a:p>
        </p:txBody>
      </p:sp>
      <p:sp>
        <p:nvSpPr>
          <p:cNvPr id="6177" name="WordArt 33">
            <a:extLst>
              <a:ext uri="{FF2B5EF4-FFF2-40B4-BE49-F238E27FC236}">
                <a16:creationId xmlns:a16="http://schemas.microsoft.com/office/drawing/2014/main" id="{9E79E2E8-E6E9-25FF-C245-9EF62BADC57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" y="1752600"/>
            <a:ext cx="88392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00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TRAO ĐỔI VẬT CHẤT TRONG HỆ SINH THÁI</a:t>
            </a:r>
          </a:p>
        </p:txBody>
      </p:sp>
      <p:sp>
        <p:nvSpPr>
          <p:cNvPr id="6178" name="Line 34">
            <a:extLst>
              <a:ext uri="{FF2B5EF4-FFF2-40B4-BE49-F238E27FC236}">
                <a16:creationId xmlns:a16="http://schemas.microsoft.com/office/drawing/2014/main" id="{D48D7982-9E19-D7A7-4F4D-9749DF6B00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048000"/>
            <a:ext cx="7543800" cy="0"/>
          </a:xfrm>
          <a:prstGeom prst="line">
            <a:avLst/>
          </a:prstGeom>
          <a:noFill/>
          <a:ln w="127000" cmpd="tri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>
            <a:extLst>
              <a:ext uri="{FF2B5EF4-FFF2-40B4-BE49-F238E27FC236}">
                <a16:creationId xmlns:a16="http://schemas.microsoft.com/office/drawing/2014/main" id="{9928D0C6-BA5C-6CC1-6AB9-78AB5891045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32"/>
          </a:xfrm>
        </p:grpSpPr>
        <p:sp>
          <p:nvSpPr>
            <p:cNvPr id="5163" name="Rectangle 6" descr="Parchment">
              <a:extLst>
                <a:ext uri="{FF2B5EF4-FFF2-40B4-BE49-F238E27FC236}">
                  <a16:creationId xmlns:a16="http://schemas.microsoft.com/office/drawing/2014/main" id="{BC00AB05-2A0F-6F3B-3AF8-0C369242F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solidFill>
                    <a:srgbClr val="006666"/>
                  </a:solidFill>
                </a:rPr>
                <a:t>TRAO ĐỔI VẬT CHẤT TRONG HỆ SINH THÁI</a:t>
              </a:r>
            </a:p>
          </p:txBody>
        </p:sp>
        <p:pic>
          <p:nvPicPr>
            <p:cNvPr id="5164" name="Picture 6" descr="AG00630_">
              <a:extLst>
                <a:ext uri="{FF2B5EF4-FFF2-40B4-BE49-F238E27FC236}">
                  <a16:creationId xmlns:a16="http://schemas.microsoft.com/office/drawing/2014/main" id="{8345288C-D741-BCC6-CF79-76A6853F10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62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5" name="Picture 8" descr="FLY-AGARIC">
              <a:extLst>
                <a:ext uri="{FF2B5EF4-FFF2-40B4-BE49-F238E27FC236}">
                  <a16:creationId xmlns:a16="http://schemas.microsoft.com/office/drawing/2014/main" id="{12286B92-9FB2-F5F5-7F43-0BBEF011907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38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3" name="Group 10">
            <a:extLst>
              <a:ext uri="{FF2B5EF4-FFF2-40B4-BE49-F238E27FC236}">
                <a16:creationId xmlns:a16="http://schemas.microsoft.com/office/drawing/2014/main" id="{FB9E8E80-645C-CB54-6900-C334317EC917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5157" name="Picture 11" descr="flower">
              <a:extLst>
                <a:ext uri="{FF2B5EF4-FFF2-40B4-BE49-F238E27FC236}">
                  <a16:creationId xmlns:a16="http://schemas.microsoft.com/office/drawing/2014/main" id="{8301B28D-F751-EDA3-5524-F89A3DD64D4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8" name="Picture 12" descr="flower">
              <a:extLst>
                <a:ext uri="{FF2B5EF4-FFF2-40B4-BE49-F238E27FC236}">
                  <a16:creationId xmlns:a16="http://schemas.microsoft.com/office/drawing/2014/main" id="{B5B88700-81F8-77DE-7808-9DF2B3F31BC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9" name="Freeform 13">
              <a:extLst>
                <a:ext uri="{FF2B5EF4-FFF2-40B4-BE49-F238E27FC236}">
                  <a16:creationId xmlns:a16="http://schemas.microsoft.com/office/drawing/2014/main" id="{1AD36325-B710-8728-C1F3-36B68D645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60" name="Freeform 14">
              <a:extLst>
                <a:ext uri="{FF2B5EF4-FFF2-40B4-BE49-F238E27FC236}">
                  <a16:creationId xmlns:a16="http://schemas.microsoft.com/office/drawing/2014/main" id="{4424CC1E-83A8-367F-80CF-A6C775539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61" name="Line 15">
              <a:extLst>
                <a:ext uri="{FF2B5EF4-FFF2-40B4-BE49-F238E27FC236}">
                  <a16:creationId xmlns:a16="http://schemas.microsoft.com/office/drawing/2014/main" id="{10F2EC47-3876-E7F8-2EA5-6D5684943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62" name="Line 16">
              <a:extLst>
                <a:ext uri="{FF2B5EF4-FFF2-40B4-BE49-F238E27FC236}">
                  <a16:creationId xmlns:a16="http://schemas.microsoft.com/office/drawing/2014/main" id="{6044D699-1D20-33FE-EBD8-D996241847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7185" name="AutoShape 17">
            <a:extLst>
              <a:ext uri="{FF2B5EF4-FFF2-40B4-BE49-F238E27FC236}">
                <a16:creationId xmlns:a16="http://schemas.microsoft.com/office/drawing/2014/main" id="{5EB442DA-AE0D-A800-AAC8-0D76D3550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9067800" cy="685800"/>
          </a:xfrm>
          <a:prstGeom prst="flowChartTerminator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 u="sng">
                <a:solidFill>
                  <a:srgbClr val="800080"/>
                </a:solidFill>
              </a:rPr>
              <a:t>I.TRAO ĐỔI VẬT CHẤT TRONG QUẦN XÃ SINH VẬT:</a:t>
            </a:r>
          </a:p>
        </p:txBody>
      </p:sp>
      <p:sp>
        <p:nvSpPr>
          <p:cNvPr id="5125" name="Rectangle 20">
            <a:extLst>
              <a:ext uri="{FF2B5EF4-FFF2-40B4-BE49-F238E27FC236}">
                <a16:creationId xmlns:a16="http://schemas.microsoft.com/office/drawing/2014/main" id="{81BB4D0F-AAA5-9D7E-9255-16F155661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52600"/>
            <a:ext cx="93964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209" name="Rectangle 41">
            <a:extLst>
              <a:ext uri="{FF2B5EF4-FFF2-40B4-BE49-F238E27FC236}">
                <a16:creationId xmlns:a16="http://schemas.microsoft.com/office/drawing/2014/main" id="{6BFC578C-0FE0-3798-0128-F5D0F0ED3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33600"/>
            <a:ext cx="6400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CC3399"/>
                </a:solidFill>
              </a:rPr>
              <a:t>VD: Một QXSV ven rừng có các loài sau:</a:t>
            </a:r>
          </a:p>
        </p:txBody>
      </p:sp>
      <p:sp>
        <p:nvSpPr>
          <p:cNvPr id="7215" name="AutoShape 47">
            <a:extLst>
              <a:ext uri="{FF2B5EF4-FFF2-40B4-BE49-F238E27FC236}">
                <a16:creationId xmlns:a16="http://schemas.microsoft.com/office/drawing/2014/main" id="{920CB43D-424C-90E0-5A65-0692DCDBC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35052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CC3300"/>
              </a:solidFill>
            </a:endParaRPr>
          </a:p>
        </p:txBody>
      </p:sp>
      <p:sp>
        <p:nvSpPr>
          <p:cNvPr id="7216" name="AutoShape 48">
            <a:extLst>
              <a:ext uri="{FF2B5EF4-FFF2-40B4-BE49-F238E27FC236}">
                <a16:creationId xmlns:a16="http://schemas.microsoft.com/office/drawing/2014/main" id="{9F383169-D9E4-CBC5-4913-87E2504F1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052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CC3300"/>
              </a:solidFill>
            </a:endParaRPr>
          </a:p>
        </p:txBody>
      </p:sp>
      <p:sp>
        <p:nvSpPr>
          <p:cNvPr id="7217" name="AutoShape 49">
            <a:extLst>
              <a:ext uri="{FF2B5EF4-FFF2-40B4-BE49-F238E27FC236}">
                <a16:creationId xmlns:a16="http://schemas.microsoft.com/office/drawing/2014/main" id="{E2FEF0AB-08A0-400F-2BA1-8F270241F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50520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solidFill>
                <a:srgbClr val="CC3300"/>
              </a:solidFill>
            </a:endParaRPr>
          </a:p>
        </p:txBody>
      </p:sp>
      <p:grpSp>
        <p:nvGrpSpPr>
          <p:cNvPr id="7222" name="Group 54">
            <a:extLst>
              <a:ext uri="{FF2B5EF4-FFF2-40B4-BE49-F238E27FC236}">
                <a16:creationId xmlns:a16="http://schemas.microsoft.com/office/drawing/2014/main" id="{E4AC2101-94F3-6348-94F6-4B31F103E099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2590800"/>
            <a:ext cx="1371600" cy="1993900"/>
            <a:chOff x="144" y="1240"/>
            <a:chExt cx="864" cy="1256"/>
          </a:xfrm>
        </p:grpSpPr>
        <p:pic>
          <p:nvPicPr>
            <p:cNvPr id="5155" name="Picture 46" descr="2002-07-24_canary-reed-grass-habit">
              <a:hlinkClick r:id="rId6"/>
              <a:extLst>
                <a:ext uri="{FF2B5EF4-FFF2-40B4-BE49-F238E27FC236}">
                  <a16:creationId xmlns:a16="http://schemas.microsoft.com/office/drawing/2014/main" id="{E39F4B55-36A4-7E8E-A5C2-B743B881ED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40"/>
              <a:ext cx="864" cy="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6" name="Rectangle 50">
              <a:extLst>
                <a:ext uri="{FF2B5EF4-FFF2-40B4-BE49-F238E27FC236}">
                  <a16:creationId xmlns:a16="http://schemas.microsoft.com/office/drawing/2014/main" id="{FD0AA801-983A-6EB4-1C02-C66791756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256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/>
                <a:t>Cỏ</a:t>
              </a:r>
            </a:p>
          </p:txBody>
        </p:sp>
      </p:grpSp>
      <p:grpSp>
        <p:nvGrpSpPr>
          <p:cNvPr id="7223" name="Group 55">
            <a:extLst>
              <a:ext uri="{FF2B5EF4-FFF2-40B4-BE49-F238E27FC236}">
                <a16:creationId xmlns:a16="http://schemas.microsoft.com/office/drawing/2014/main" id="{84022C09-6D32-CFD1-B891-512B26043689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4572000"/>
            <a:ext cx="1447800" cy="1981200"/>
            <a:chOff x="1584" y="1248"/>
            <a:chExt cx="912" cy="1248"/>
          </a:xfrm>
        </p:grpSpPr>
        <p:pic>
          <p:nvPicPr>
            <p:cNvPr id="5153" name="Picture 45" descr="BicheUmfolozi-93-9-G">
              <a:extLst>
                <a:ext uri="{FF2B5EF4-FFF2-40B4-BE49-F238E27FC236}">
                  <a16:creationId xmlns:a16="http://schemas.microsoft.com/office/drawing/2014/main" id="{6ECC5FD6-BE57-599C-356C-8A5C78FF76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48"/>
              <a:ext cx="912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4" name="Rectangle 51">
              <a:extLst>
                <a:ext uri="{FF2B5EF4-FFF2-40B4-BE49-F238E27FC236}">
                  <a16:creationId xmlns:a16="http://schemas.microsoft.com/office/drawing/2014/main" id="{23D88EFA-7414-62CA-5EEA-226B3012E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2256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/>
                <a:t>Nai</a:t>
              </a:r>
            </a:p>
          </p:txBody>
        </p:sp>
      </p:grpSp>
      <p:grpSp>
        <p:nvGrpSpPr>
          <p:cNvPr id="7224" name="Group 56">
            <a:extLst>
              <a:ext uri="{FF2B5EF4-FFF2-40B4-BE49-F238E27FC236}">
                <a16:creationId xmlns:a16="http://schemas.microsoft.com/office/drawing/2014/main" id="{59B7296E-6ECB-7F83-EF9B-4785ACAEEBF8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2590800"/>
            <a:ext cx="1600200" cy="2000250"/>
            <a:chOff x="3072" y="1236"/>
            <a:chExt cx="1008" cy="1260"/>
          </a:xfrm>
        </p:grpSpPr>
        <p:pic>
          <p:nvPicPr>
            <p:cNvPr id="5151" name="Picture 43" descr="Der &quot;Royal Bengal Tiger&quot;">
              <a:extLst>
                <a:ext uri="{FF2B5EF4-FFF2-40B4-BE49-F238E27FC236}">
                  <a16:creationId xmlns:a16="http://schemas.microsoft.com/office/drawing/2014/main" id="{F3581798-62F9-E552-ECE4-4DDF2B36E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236"/>
              <a:ext cx="1008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2" name="Rectangle 52">
              <a:extLst>
                <a:ext uri="{FF2B5EF4-FFF2-40B4-BE49-F238E27FC236}">
                  <a16:creationId xmlns:a16="http://schemas.microsoft.com/office/drawing/2014/main" id="{223201DC-B9B8-5CC3-76B8-BDC914526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256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/>
                <a:t>Hổ</a:t>
              </a:r>
            </a:p>
          </p:txBody>
        </p:sp>
      </p:grpSp>
      <p:grpSp>
        <p:nvGrpSpPr>
          <p:cNvPr id="7225" name="Group 57">
            <a:extLst>
              <a:ext uri="{FF2B5EF4-FFF2-40B4-BE49-F238E27FC236}">
                <a16:creationId xmlns:a16="http://schemas.microsoft.com/office/drawing/2014/main" id="{C15C66C5-BF38-BCA5-D796-FD99F4E12BE5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4400550"/>
            <a:ext cx="1447800" cy="2000250"/>
            <a:chOff x="4704" y="1236"/>
            <a:chExt cx="912" cy="1260"/>
          </a:xfrm>
        </p:grpSpPr>
        <p:pic>
          <p:nvPicPr>
            <p:cNvPr id="5149" name="Picture 44" descr="plated[1]">
              <a:extLst>
                <a:ext uri="{FF2B5EF4-FFF2-40B4-BE49-F238E27FC236}">
                  <a16:creationId xmlns:a16="http://schemas.microsoft.com/office/drawing/2014/main" id="{CE5BEFAF-0B52-171D-BE44-6C91B03A1F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" y="1236"/>
              <a:ext cx="912" cy="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0" name="Rectangle 53">
              <a:extLst>
                <a:ext uri="{FF2B5EF4-FFF2-40B4-BE49-F238E27FC236}">
                  <a16:creationId xmlns:a16="http://schemas.microsoft.com/office/drawing/2014/main" id="{2FB789CB-F442-4B41-29E6-45512584D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2256"/>
              <a:ext cx="48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/>
                <a:t>VSV</a:t>
              </a:r>
            </a:p>
          </p:txBody>
        </p:sp>
      </p:grpSp>
      <p:sp>
        <p:nvSpPr>
          <p:cNvPr id="7226" name="Rectangle 58">
            <a:extLst>
              <a:ext uri="{FF2B5EF4-FFF2-40B4-BE49-F238E27FC236}">
                <a16:creationId xmlns:a16="http://schemas.microsoft.com/office/drawing/2014/main" id="{A789CF00-36B7-B960-3DC1-66204F865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71600"/>
            <a:ext cx="2895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800" b="1" u="sng">
                <a:solidFill>
                  <a:srgbClr val="993300"/>
                </a:solidFill>
              </a:rPr>
              <a:t>1. Chuỗi thức ăn:</a:t>
            </a:r>
          </a:p>
        </p:txBody>
      </p:sp>
      <p:grpSp>
        <p:nvGrpSpPr>
          <p:cNvPr id="7239" name="Group 71">
            <a:extLst>
              <a:ext uri="{FF2B5EF4-FFF2-40B4-BE49-F238E27FC236}">
                <a16:creationId xmlns:a16="http://schemas.microsoft.com/office/drawing/2014/main" id="{97CF3FD9-7A2F-38EF-DD14-06F4C5BC2B48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2552700"/>
            <a:ext cx="3124200" cy="4000500"/>
            <a:chOff x="1008" y="1668"/>
            <a:chExt cx="1968" cy="2520"/>
          </a:xfrm>
        </p:grpSpPr>
        <p:grpSp>
          <p:nvGrpSpPr>
            <p:cNvPr id="5137" name="Group 59">
              <a:extLst>
                <a:ext uri="{FF2B5EF4-FFF2-40B4-BE49-F238E27FC236}">
                  <a16:creationId xmlns:a16="http://schemas.microsoft.com/office/drawing/2014/main" id="{BD088581-3527-F8C5-2FFA-F703ADFA13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6" y="1680"/>
              <a:ext cx="864" cy="1256"/>
              <a:chOff x="144" y="1240"/>
              <a:chExt cx="864" cy="1256"/>
            </a:xfrm>
          </p:grpSpPr>
          <p:pic>
            <p:nvPicPr>
              <p:cNvPr id="5147" name="Picture 60" descr="2002-07-24_canary-reed-grass-habit">
                <a:hlinkClick r:id="rId6"/>
                <a:extLst>
                  <a:ext uri="{FF2B5EF4-FFF2-40B4-BE49-F238E27FC236}">
                    <a16:creationId xmlns:a16="http://schemas.microsoft.com/office/drawing/2014/main" id="{97C8FE00-4BB3-C85F-425C-3662F7AB73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1240"/>
                <a:ext cx="864" cy="9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8" name="Rectangle 61">
                <a:extLst>
                  <a:ext uri="{FF2B5EF4-FFF2-40B4-BE49-F238E27FC236}">
                    <a16:creationId xmlns:a16="http://schemas.microsoft.com/office/drawing/2014/main" id="{5FF9E186-B2BD-97A6-3347-2BFC27ECE7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" y="2256"/>
                <a:ext cx="48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vi-VN" sz="2400" b="1"/>
                  <a:t>Cỏ</a:t>
                </a:r>
              </a:p>
            </p:txBody>
          </p:sp>
        </p:grpSp>
        <p:grpSp>
          <p:nvGrpSpPr>
            <p:cNvPr id="5138" name="Group 62">
              <a:extLst>
                <a:ext uri="{FF2B5EF4-FFF2-40B4-BE49-F238E27FC236}">
                  <a16:creationId xmlns:a16="http://schemas.microsoft.com/office/drawing/2014/main" id="{55D7BF52-F5FC-2A7A-DC59-9012385EEC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2928"/>
              <a:ext cx="912" cy="1248"/>
              <a:chOff x="1584" y="1248"/>
              <a:chExt cx="912" cy="1248"/>
            </a:xfrm>
          </p:grpSpPr>
          <p:pic>
            <p:nvPicPr>
              <p:cNvPr id="5145" name="Picture 63" descr="BicheUmfolozi-93-9-G">
                <a:extLst>
                  <a:ext uri="{FF2B5EF4-FFF2-40B4-BE49-F238E27FC236}">
                    <a16:creationId xmlns:a16="http://schemas.microsoft.com/office/drawing/2014/main" id="{01B159C0-CC91-16F1-8F56-656516B3B1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1248"/>
                <a:ext cx="912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6" name="Rectangle 64">
                <a:extLst>
                  <a:ext uri="{FF2B5EF4-FFF2-40B4-BE49-F238E27FC236}">
                    <a16:creationId xmlns:a16="http://schemas.microsoft.com/office/drawing/2014/main" id="{5889D718-7F57-77E6-1957-7583B445D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" y="2256"/>
                <a:ext cx="48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vi-VN" sz="2400" b="1"/>
                  <a:t>Nai</a:t>
                </a:r>
              </a:p>
            </p:txBody>
          </p:sp>
        </p:grpSp>
        <p:grpSp>
          <p:nvGrpSpPr>
            <p:cNvPr id="5139" name="Group 65">
              <a:extLst>
                <a:ext uri="{FF2B5EF4-FFF2-40B4-BE49-F238E27FC236}">
                  <a16:creationId xmlns:a16="http://schemas.microsoft.com/office/drawing/2014/main" id="{B4A1B6E0-1CD4-921B-4EE3-2AE9BA885A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668"/>
              <a:ext cx="1008" cy="1260"/>
              <a:chOff x="3072" y="1236"/>
              <a:chExt cx="1008" cy="1260"/>
            </a:xfrm>
          </p:grpSpPr>
          <p:pic>
            <p:nvPicPr>
              <p:cNvPr id="5143" name="Picture 66" descr="Der &quot;Royal Bengal Tiger&quot;">
                <a:extLst>
                  <a:ext uri="{FF2B5EF4-FFF2-40B4-BE49-F238E27FC236}">
                    <a16:creationId xmlns:a16="http://schemas.microsoft.com/office/drawing/2014/main" id="{C8CFD669-F51C-0EEE-B0ED-9BBCF39C0A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2" y="1236"/>
                <a:ext cx="1008" cy="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4" name="Rectangle 67">
                <a:extLst>
                  <a:ext uri="{FF2B5EF4-FFF2-40B4-BE49-F238E27FC236}">
                    <a16:creationId xmlns:a16="http://schemas.microsoft.com/office/drawing/2014/main" id="{B4102920-BC37-C466-ED0A-8984038D9D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2256"/>
                <a:ext cx="48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vi-VN" sz="2400" b="1"/>
                  <a:t>Hổ</a:t>
                </a:r>
              </a:p>
            </p:txBody>
          </p:sp>
        </p:grpSp>
        <p:grpSp>
          <p:nvGrpSpPr>
            <p:cNvPr id="5140" name="Group 68">
              <a:extLst>
                <a:ext uri="{FF2B5EF4-FFF2-40B4-BE49-F238E27FC236}">
                  <a16:creationId xmlns:a16="http://schemas.microsoft.com/office/drawing/2014/main" id="{EA9CC0DB-A86C-F897-50A1-A392F48682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928"/>
              <a:ext cx="912" cy="1260"/>
              <a:chOff x="4704" y="1236"/>
              <a:chExt cx="912" cy="1260"/>
            </a:xfrm>
          </p:grpSpPr>
          <p:pic>
            <p:nvPicPr>
              <p:cNvPr id="5141" name="Picture 69" descr="plated[1]">
                <a:extLst>
                  <a:ext uri="{FF2B5EF4-FFF2-40B4-BE49-F238E27FC236}">
                    <a16:creationId xmlns:a16="http://schemas.microsoft.com/office/drawing/2014/main" id="{3C534E19-0FFE-B74D-6974-C828FBA2D5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4" y="1236"/>
                <a:ext cx="912" cy="9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42" name="Rectangle 70">
                <a:extLst>
                  <a:ext uri="{FF2B5EF4-FFF2-40B4-BE49-F238E27FC236}">
                    <a16:creationId xmlns:a16="http://schemas.microsoft.com/office/drawing/2014/main" id="{4679018A-F27E-2187-4006-BF1F4BB95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6" y="2256"/>
                <a:ext cx="480" cy="2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vi-VN" sz="2400" b="1"/>
                  <a:t>VSV</a:t>
                </a:r>
              </a:p>
            </p:txBody>
          </p:sp>
        </p:grpSp>
      </p:grpSp>
      <p:sp>
        <p:nvSpPr>
          <p:cNvPr id="7210" name="AutoShape 42">
            <a:extLst>
              <a:ext uri="{FF2B5EF4-FFF2-40B4-BE49-F238E27FC236}">
                <a16:creationId xmlns:a16="http://schemas.microsoft.com/office/drawing/2014/main" id="{25A807C5-C3EA-FCB2-48FF-64BBBC1BB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276600"/>
            <a:ext cx="7467600" cy="1828800"/>
          </a:xfrm>
          <a:prstGeom prst="cloudCallout">
            <a:avLst>
              <a:gd name="adj1" fmla="val -33931"/>
              <a:gd name="adj2" fmla="val 91060"/>
            </a:avLst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CC3300"/>
                </a:solidFill>
              </a:rPr>
              <a:t>Hãy dùng mũi tên thể hiện mối quan hệ dinh dưỡng giữa các loài sinh vật trên?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2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667 0.02128 L -0.56667 0.021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111 L -0.3125 -0.2663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38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2081 L -0.24583 0.0208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9017 L 0.05417 -0.2427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 animBg="1"/>
      <p:bldP spid="7209" grpId="0" animBg="1"/>
      <p:bldP spid="7215" grpId="0" animBg="1"/>
      <p:bldP spid="7216" grpId="0" animBg="1"/>
      <p:bldP spid="7217" grpId="0" animBg="1"/>
      <p:bldP spid="7226" grpId="0" animBg="1"/>
      <p:bldP spid="7210" grpId="0" animBg="1"/>
      <p:bldP spid="7210" grpId="1" animBg="1"/>
      <p:bldP spid="7210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>
            <a:extLst>
              <a:ext uri="{FF2B5EF4-FFF2-40B4-BE49-F238E27FC236}">
                <a16:creationId xmlns:a16="http://schemas.microsoft.com/office/drawing/2014/main" id="{11091E7B-9A0F-A637-2B95-73A0BA615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162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4" name="Rectangle 22">
            <a:extLst>
              <a:ext uri="{FF2B5EF4-FFF2-40B4-BE49-F238E27FC236}">
                <a16:creationId xmlns:a16="http://schemas.microsoft.com/office/drawing/2014/main" id="{3B4097CB-D7CF-FB71-9D9C-7DB2EBFD8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" y="3856038"/>
            <a:ext cx="8839200" cy="25955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 b="1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vi-VN" sz="2800" b="1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2800"/>
              <a:t> </a:t>
            </a:r>
            <a:r>
              <a:rPr lang="en-US" altLang="vi-VN" sz="2800" b="1">
                <a:solidFill>
                  <a:schemeClr val="accent2"/>
                </a:solidFill>
              </a:rPr>
              <a:t>Chuỗi thức ăn là một dãy gồm </a:t>
            </a:r>
            <a:r>
              <a:rPr lang="en-US" altLang="vi-VN" sz="2800" b="1">
                <a:solidFill>
                  <a:srgbClr val="9900CC"/>
                </a:solidFill>
              </a:rPr>
              <a:t>nhiều loài sinh vật </a:t>
            </a:r>
            <a:r>
              <a:rPr lang="en-US" altLang="vi-VN" sz="2800" b="1">
                <a:solidFill>
                  <a:schemeClr val="accent2"/>
                </a:solidFill>
              </a:rPr>
              <a:t>có</a:t>
            </a:r>
          </a:p>
          <a:p>
            <a:pPr eaLnBrk="1" hangingPunct="1"/>
            <a:r>
              <a:rPr lang="en-US" altLang="vi-VN" sz="2800" b="1">
                <a:solidFill>
                  <a:schemeClr val="accent2"/>
                </a:solidFill>
              </a:rPr>
              <a:t>mối quan hệ </a:t>
            </a:r>
            <a:r>
              <a:rPr lang="en-US" altLang="vi-VN" sz="2800" b="1">
                <a:solidFill>
                  <a:srgbClr val="9900CC"/>
                </a:solidFill>
              </a:rPr>
              <a:t>dinh dưỡng </a:t>
            </a:r>
            <a:r>
              <a:rPr lang="en-US" altLang="vi-VN" sz="2800" b="1">
                <a:solidFill>
                  <a:schemeClr val="accent2"/>
                </a:solidFill>
              </a:rPr>
              <a:t>với nhau, mỗi loài là một </a:t>
            </a:r>
            <a:r>
              <a:rPr lang="en-US" altLang="vi-VN" sz="2800" b="1">
                <a:solidFill>
                  <a:srgbClr val="9900CC"/>
                </a:solidFill>
              </a:rPr>
              <a:t>mắt</a:t>
            </a:r>
          </a:p>
          <a:p>
            <a:pPr eaLnBrk="1" hangingPunct="1"/>
            <a:r>
              <a:rPr lang="en-US" altLang="vi-VN" sz="2800" b="1">
                <a:solidFill>
                  <a:srgbClr val="9900CC"/>
                </a:solidFill>
              </a:rPr>
              <a:t>xích</a:t>
            </a:r>
            <a:r>
              <a:rPr lang="en-US" altLang="vi-VN" sz="2800" b="1">
                <a:solidFill>
                  <a:schemeClr val="accent2"/>
                </a:solidFill>
              </a:rPr>
              <a:t>. Trong một chuỗi, một mắt xích vừa có nguồn thức ăn</a:t>
            </a:r>
          </a:p>
          <a:p>
            <a:pPr eaLnBrk="1" hangingPunct="1"/>
            <a:r>
              <a:rPr lang="en-US" altLang="vi-VN" sz="2800" b="1">
                <a:solidFill>
                  <a:schemeClr val="accent2"/>
                </a:solidFill>
              </a:rPr>
              <a:t>là mắt xích </a:t>
            </a:r>
            <a:r>
              <a:rPr lang="en-US" altLang="vi-VN" sz="2800" b="1">
                <a:solidFill>
                  <a:srgbClr val="9900CC"/>
                </a:solidFill>
              </a:rPr>
              <a:t>phía trước</a:t>
            </a:r>
            <a:r>
              <a:rPr lang="en-US" altLang="vi-VN" sz="2800" b="1">
                <a:solidFill>
                  <a:schemeClr val="accent2"/>
                </a:solidFill>
              </a:rPr>
              <a:t>, vừa là nguồn thức ăn của mắt xích </a:t>
            </a:r>
          </a:p>
          <a:p>
            <a:pPr eaLnBrk="1" hangingPunct="1"/>
            <a:r>
              <a:rPr lang="en-US" altLang="vi-VN" sz="2800" b="1">
                <a:solidFill>
                  <a:srgbClr val="9900CC"/>
                </a:solidFill>
              </a:rPr>
              <a:t>phía sau</a:t>
            </a:r>
            <a:r>
              <a:rPr lang="en-US" altLang="vi-VN" sz="2800" b="1">
                <a:solidFill>
                  <a:schemeClr val="accent2"/>
                </a:solidFill>
              </a:rPr>
              <a:t>.</a:t>
            </a:r>
          </a:p>
        </p:txBody>
      </p:sp>
      <p:grpSp>
        <p:nvGrpSpPr>
          <p:cNvPr id="6148" name="Group 10">
            <a:extLst>
              <a:ext uri="{FF2B5EF4-FFF2-40B4-BE49-F238E27FC236}">
                <a16:creationId xmlns:a16="http://schemas.microsoft.com/office/drawing/2014/main" id="{550FFA81-3251-EF7C-9D27-6784C3BD647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32"/>
          </a:xfrm>
        </p:grpSpPr>
        <p:sp>
          <p:nvSpPr>
            <p:cNvPr id="6157" name="Rectangle 11" descr="Parchment">
              <a:extLst>
                <a:ext uri="{FF2B5EF4-FFF2-40B4-BE49-F238E27FC236}">
                  <a16:creationId xmlns:a16="http://schemas.microsoft.com/office/drawing/2014/main" id="{118F2C83-0015-4211-7211-5CE779C89E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solidFill>
                    <a:srgbClr val="006666"/>
                  </a:solidFill>
                </a:rPr>
                <a:t>TRAO ĐỔI VẬT CHẤT TRONG HỆ SINH THÁI</a:t>
              </a:r>
            </a:p>
          </p:txBody>
        </p:sp>
        <p:pic>
          <p:nvPicPr>
            <p:cNvPr id="6158" name="Picture 6" descr="AG00630_">
              <a:extLst>
                <a:ext uri="{FF2B5EF4-FFF2-40B4-BE49-F238E27FC236}">
                  <a16:creationId xmlns:a16="http://schemas.microsoft.com/office/drawing/2014/main" id="{D189FE99-2979-2062-AC70-D79E3504DF2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62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3" descr="FLY-AGARIC">
              <a:extLst>
                <a:ext uri="{FF2B5EF4-FFF2-40B4-BE49-F238E27FC236}">
                  <a16:creationId xmlns:a16="http://schemas.microsoft.com/office/drawing/2014/main" id="{89CA92D1-2C05-421F-F593-37B3314262B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38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49" name="Group 14">
            <a:extLst>
              <a:ext uri="{FF2B5EF4-FFF2-40B4-BE49-F238E27FC236}">
                <a16:creationId xmlns:a16="http://schemas.microsoft.com/office/drawing/2014/main" id="{CE44119B-5007-C765-1385-BEFED3A0943B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6151" name="Picture 15" descr="flower">
              <a:extLst>
                <a:ext uri="{FF2B5EF4-FFF2-40B4-BE49-F238E27FC236}">
                  <a16:creationId xmlns:a16="http://schemas.microsoft.com/office/drawing/2014/main" id="{CB38F04D-A8E4-FE2B-4470-0EED0107132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Picture 16" descr="flower">
              <a:extLst>
                <a:ext uri="{FF2B5EF4-FFF2-40B4-BE49-F238E27FC236}">
                  <a16:creationId xmlns:a16="http://schemas.microsoft.com/office/drawing/2014/main" id="{0B31F39E-B856-428C-7C0E-C3B95160681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Freeform 17">
              <a:extLst>
                <a:ext uri="{FF2B5EF4-FFF2-40B4-BE49-F238E27FC236}">
                  <a16:creationId xmlns:a16="http://schemas.microsoft.com/office/drawing/2014/main" id="{1C7C0870-E297-EEB4-2539-8902E3B4A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54" name="Freeform 18">
              <a:extLst>
                <a:ext uri="{FF2B5EF4-FFF2-40B4-BE49-F238E27FC236}">
                  <a16:creationId xmlns:a16="http://schemas.microsoft.com/office/drawing/2014/main" id="{88C79732-446C-1805-4D04-4DC9782D4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55" name="Line 19">
              <a:extLst>
                <a:ext uri="{FF2B5EF4-FFF2-40B4-BE49-F238E27FC236}">
                  <a16:creationId xmlns:a16="http://schemas.microsoft.com/office/drawing/2014/main" id="{57210241-A7D7-E3F6-9332-099B1C6DB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56" name="Line 20">
              <a:extLst>
                <a:ext uri="{FF2B5EF4-FFF2-40B4-BE49-F238E27FC236}">
                  <a16:creationId xmlns:a16="http://schemas.microsoft.com/office/drawing/2014/main" id="{45A180AF-844C-5D68-2DEE-AB3EB1EEA4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8213" name="AutoShape 21">
            <a:extLst>
              <a:ext uri="{FF2B5EF4-FFF2-40B4-BE49-F238E27FC236}">
                <a16:creationId xmlns:a16="http://schemas.microsoft.com/office/drawing/2014/main" id="{972D173D-6EC6-CC38-2315-8857BC31E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1295400"/>
            <a:ext cx="4267200" cy="1295400"/>
          </a:xfrm>
          <a:prstGeom prst="cloudCallout">
            <a:avLst>
              <a:gd name="adj1" fmla="val -37500"/>
              <a:gd name="adj2" fmla="val 89338"/>
            </a:avLst>
          </a:prstGeom>
          <a:solidFill>
            <a:schemeClr val="bg1"/>
          </a:solidFill>
          <a:ln w="9525">
            <a:solidFill>
              <a:srgbClr val="99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chemeClr val="accent2"/>
                </a:solidFill>
              </a:rPr>
              <a:t>Chuỗi thức ăn là gì?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2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4" grpId="0" animBg="1"/>
      <p:bldP spid="8213" grpId="0" animBg="1"/>
      <p:bldP spid="8213" grpId="1" animBg="1"/>
      <p:bldP spid="821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">
            <a:extLst>
              <a:ext uri="{FF2B5EF4-FFF2-40B4-BE49-F238E27FC236}">
                <a16:creationId xmlns:a16="http://schemas.microsoft.com/office/drawing/2014/main" id="{A6B5E579-1BBC-F321-20F3-8C55C1306D8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32"/>
          </a:xfrm>
        </p:grpSpPr>
        <p:sp>
          <p:nvSpPr>
            <p:cNvPr id="7203" name="Rectangle 5" descr="Parchment">
              <a:extLst>
                <a:ext uri="{FF2B5EF4-FFF2-40B4-BE49-F238E27FC236}">
                  <a16:creationId xmlns:a16="http://schemas.microsoft.com/office/drawing/2014/main" id="{31C62952-BC56-041A-6A80-06B6F6DAC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solidFill>
                    <a:srgbClr val="006666"/>
                  </a:solidFill>
                </a:rPr>
                <a:t>TRAO ĐỔI VẬT CHẤT TRONG HỆ SINH THÁI</a:t>
              </a:r>
            </a:p>
          </p:txBody>
        </p:sp>
        <p:pic>
          <p:nvPicPr>
            <p:cNvPr id="7204" name="Picture 6" descr="AG00630_">
              <a:extLst>
                <a:ext uri="{FF2B5EF4-FFF2-40B4-BE49-F238E27FC236}">
                  <a16:creationId xmlns:a16="http://schemas.microsoft.com/office/drawing/2014/main" id="{A0D79993-C535-96DA-0DF0-344C6255C8C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62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05" name="Picture 7" descr="FLY-AGARIC">
              <a:extLst>
                <a:ext uri="{FF2B5EF4-FFF2-40B4-BE49-F238E27FC236}">
                  <a16:creationId xmlns:a16="http://schemas.microsoft.com/office/drawing/2014/main" id="{D583AB3C-5E94-E421-0126-657B02EB9EC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38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71" name="Group 8">
            <a:extLst>
              <a:ext uri="{FF2B5EF4-FFF2-40B4-BE49-F238E27FC236}">
                <a16:creationId xmlns:a16="http://schemas.microsoft.com/office/drawing/2014/main" id="{5FA6656D-28D8-A4AE-B818-DA688A710D30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7197" name="Picture 9" descr="flower">
              <a:extLst>
                <a:ext uri="{FF2B5EF4-FFF2-40B4-BE49-F238E27FC236}">
                  <a16:creationId xmlns:a16="http://schemas.microsoft.com/office/drawing/2014/main" id="{25E4C5A0-5889-1CCC-8065-C4F9DB02A84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8" name="Picture 10" descr="flower">
              <a:extLst>
                <a:ext uri="{FF2B5EF4-FFF2-40B4-BE49-F238E27FC236}">
                  <a16:creationId xmlns:a16="http://schemas.microsoft.com/office/drawing/2014/main" id="{7BE05C7B-3499-C03B-4CF4-9537B2BAAF3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9" name="Freeform 11">
              <a:extLst>
                <a:ext uri="{FF2B5EF4-FFF2-40B4-BE49-F238E27FC236}">
                  <a16:creationId xmlns:a16="http://schemas.microsoft.com/office/drawing/2014/main" id="{5C9BB694-C53E-75F8-107D-3C18B0C3D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0" name="Freeform 12">
              <a:extLst>
                <a:ext uri="{FF2B5EF4-FFF2-40B4-BE49-F238E27FC236}">
                  <a16:creationId xmlns:a16="http://schemas.microsoft.com/office/drawing/2014/main" id="{5EBE4966-809A-ADF3-94FD-3F1684729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1" name="Line 13">
              <a:extLst>
                <a:ext uri="{FF2B5EF4-FFF2-40B4-BE49-F238E27FC236}">
                  <a16:creationId xmlns:a16="http://schemas.microsoft.com/office/drawing/2014/main" id="{EF0A9960-277A-F103-6408-EA77BCD76C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02" name="Line 14">
              <a:extLst>
                <a:ext uri="{FF2B5EF4-FFF2-40B4-BE49-F238E27FC236}">
                  <a16:creationId xmlns:a16="http://schemas.microsoft.com/office/drawing/2014/main" id="{2E0F7CDA-B60D-4E3A-C361-2E4DCF581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7172" name="Rectangle 17">
            <a:extLst>
              <a:ext uri="{FF2B5EF4-FFF2-40B4-BE49-F238E27FC236}">
                <a16:creationId xmlns:a16="http://schemas.microsoft.com/office/drawing/2014/main" id="{93A59E15-818C-F801-8563-22C22AA56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69342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10283" name="Group 43">
            <a:extLst>
              <a:ext uri="{FF2B5EF4-FFF2-40B4-BE49-F238E27FC236}">
                <a16:creationId xmlns:a16="http://schemas.microsoft.com/office/drawing/2014/main" id="{318CC01B-AC25-FC81-7154-BD4E2209188D}"/>
              </a:ext>
            </a:extLst>
          </p:cNvPr>
          <p:cNvGrpSpPr>
            <a:grpSpLocks/>
          </p:cNvGrpSpPr>
          <p:nvPr/>
        </p:nvGrpSpPr>
        <p:grpSpPr bwMode="auto">
          <a:xfrm>
            <a:off x="239713" y="914400"/>
            <a:ext cx="8599487" cy="1524000"/>
            <a:chOff x="55" y="672"/>
            <a:chExt cx="5417" cy="960"/>
          </a:xfrm>
        </p:grpSpPr>
        <p:pic>
          <p:nvPicPr>
            <p:cNvPr id="7188" name="Picture 19" descr="2002-07-24_canary-reed-grass-habit">
              <a:hlinkClick r:id="rId6"/>
              <a:extLst>
                <a:ext uri="{FF2B5EF4-FFF2-40B4-BE49-F238E27FC236}">
                  <a16:creationId xmlns:a16="http://schemas.microsoft.com/office/drawing/2014/main" id="{11AA600E-D5C9-A199-055C-6757C97C97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" y="672"/>
              <a:ext cx="91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89" name="Picture 20" descr="garden%20herbivore">
              <a:extLst>
                <a:ext uri="{FF2B5EF4-FFF2-40B4-BE49-F238E27FC236}">
                  <a16:creationId xmlns:a16="http://schemas.microsoft.com/office/drawing/2014/main" id="{4BE740DC-F377-7995-4BC4-00EF73BAC9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3" y="672"/>
              <a:ext cx="910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90" name="Picture 21" descr="chap5-no6">
              <a:extLst>
                <a:ext uri="{FF2B5EF4-FFF2-40B4-BE49-F238E27FC236}">
                  <a16:creationId xmlns:a16="http://schemas.microsoft.com/office/drawing/2014/main" id="{00F423CC-5993-379A-71B1-EB9F4E9993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" y="672"/>
              <a:ext cx="874" cy="91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91" name="AutoShape 23">
              <a:extLst>
                <a:ext uri="{FF2B5EF4-FFF2-40B4-BE49-F238E27FC236}">
                  <a16:creationId xmlns:a16="http://schemas.microsoft.com/office/drawing/2014/main" id="{3E258E30-D210-CD16-9BEF-30C9C5F29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" y="1104"/>
              <a:ext cx="146" cy="144"/>
            </a:xfrm>
            <a:prstGeom prst="rightArrow">
              <a:avLst>
                <a:gd name="adj1" fmla="val 50000"/>
                <a:gd name="adj2" fmla="val 2534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192" name="AutoShape 24">
              <a:extLst>
                <a:ext uri="{FF2B5EF4-FFF2-40B4-BE49-F238E27FC236}">
                  <a16:creationId xmlns:a16="http://schemas.microsoft.com/office/drawing/2014/main" id="{A37B9244-43D9-E086-290D-5B996246C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9" y="1104"/>
              <a:ext cx="146" cy="144"/>
            </a:xfrm>
            <a:prstGeom prst="rightArrow">
              <a:avLst>
                <a:gd name="adj1" fmla="val 50000"/>
                <a:gd name="adj2" fmla="val 2534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193" name="AutoShape 25">
              <a:extLst>
                <a:ext uri="{FF2B5EF4-FFF2-40B4-BE49-F238E27FC236}">
                  <a16:creationId xmlns:a16="http://schemas.microsoft.com/office/drawing/2014/main" id="{35C26321-BA8F-2260-30FB-7D0800517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8" y="1104"/>
              <a:ext cx="145" cy="144"/>
            </a:xfrm>
            <a:prstGeom prst="rightArrow">
              <a:avLst>
                <a:gd name="adj1" fmla="val 50000"/>
                <a:gd name="adj2" fmla="val 2517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pic>
          <p:nvPicPr>
            <p:cNvPr id="7194" name="Picture 26" descr="plated[1]">
              <a:extLst>
                <a:ext uri="{FF2B5EF4-FFF2-40B4-BE49-F238E27FC236}">
                  <a16:creationId xmlns:a16="http://schemas.microsoft.com/office/drawing/2014/main" id="{19795B5B-7E39-32FB-43BA-E8A64E57A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672"/>
              <a:ext cx="864" cy="9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195" name="AutoShape 28">
              <a:extLst>
                <a:ext uri="{FF2B5EF4-FFF2-40B4-BE49-F238E27FC236}">
                  <a16:creationId xmlns:a16="http://schemas.microsoft.com/office/drawing/2014/main" id="{ED36FE54-BC69-271F-8B21-17C028096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104"/>
              <a:ext cx="144" cy="144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aphicFrame>
          <p:nvGraphicFramePr>
            <p:cNvPr id="7196" name="Object 29">
              <a:extLst>
                <a:ext uri="{FF2B5EF4-FFF2-40B4-BE49-F238E27FC236}">
                  <a16:creationId xmlns:a16="http://schemas.microsoft.com/office/drawing/2014/main" id="{269EB804-24EB-76EA-7784-115DF51F3B7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44" y="672"/>
            <a:ext cx="864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1" imgW="1895238" imgH="1676634" progId="Paint.Picture">
                    <p:embed/>
                  </p:oleObj>
                </mc:Choice>
                <mc:Fallback>
                  <p:oleObj name="Bitmap Image" r:id="rId11" imgW="1895238" imgH="1676634" progId="Paint.Picture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4" y="672"/>
                          <a:ext cx="864" cy="960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284" name="Group 44">
            <a:extLst>
              <a:ext uri="{FF2B5EF4-FFF2-40B4-BE49-F238E27FC236}">
                <a16:creationId xmlns:a16="http://schemas.microsoft.com/office/drawing/2014/main" id="{0B7FDBDC-0621-1081-9C42-4BC65272422C}"/>
              </a:ext>
            </a:extLst>
          </p:cNvPr>
          <p:cNvGrpSpPr>
            <a:grpSpLocks/>
          </p:cNvGrpSpPr>
          <p:nvPr/>
        </p:nvGrpSpPr>
        <p:grpSpPr bwMode="auto">
          <a:xfrm>
            <a:off x="-76200" y="3352800"/>
            <a:ext cx="9144000" cy="2057400"/>
            <a:chOff x="-96" y="2016"/>
            <a:chExt cx="5760" cy="1296"/>
          </a:xfrm>
        </p:grpSpPr>
        <p:graphicFrame>
          <p:nvGraphicFramePr>
            <p:cNvPr id="7178" name="Object 31">
              <a:extLst>
                <a:ext uri="{FF2B5EF4-FFF2-40B4-BE49-F238E27FC236}">
                  <a16:creationId xmlns:a16="http://schemas.microsoft.com/office/drawing/2014/main" id="{AC397385-087B-E04A-A4B3-5DCEA896D1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" y="2016"/>
            <a:ext cx="900" cy="1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3" imgW="952633" imgH="1066667" progId="Paint.Picture">
                    <p:embed/>
                  </p:oleObj>
                </mc:Choice>
                <mc:Fallback>
                  <p:oleObj name="Bitmap Image" r:id="rId13" imgW="952633" imgH="1066667" progId="Paint.Picture">
                    <p:embed/>
                    <p:pic>
                      <p:nvPicPr>
                        <p:cNvPr id="0" name="Object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" y="2016"/>
                          <a:ext cx="900" cy="100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179" name="Picture 32" descr="23cp3p1earthworm">
              <a:extLst>
                <a:ext uri="{FF2B5EF4-FFF2-40B4-BE49-F238E27FC236}">
                  <a16:creationId xmlns:a16="http://schemas.microsoft.com/office/drawing/2014/main" id="{5BFD5704-3882-706F-F487-4FF1019267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2" y="2016"/>
              <a:ext cx="91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7180" name="Object 33">
              <a:extLst>
                <a:ext uri="{FF2B5EF4-FFF2-40B4-BE49-F238E27FC236}">
                  <a16:creationId xmlns:a16="http://schemas.microsoft.com/office/drawing/2014/main" id="{ADDEA7A6-DA31-01F7-ED84-23F326A523A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400" y="2016"/>
            <a:ext cx="912" cy="1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6" imgW="3238952" imgH="2591162" progId="Paint.Picture">
                    <p:embed/>
                  </p:oleObj>
                </mc:Choice>
                <mc:Fallback>
                  <p:oleObj name="Bitmap Image" r:id="rId16" imgW="3238952" imgH="2591162" progId="Paint.Picture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2016"/>
                          <a:ext cx="912" cy="100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181" name="Picture 34" descr="chap5-no5">
              <a:extLst>
                <a:ext uri="{FF2B5EF4-FFF2-40B4-BE49-F238E27FC236}">
                  <a16:creationId xmlns:a16="http://schemas.microsoft.com/office/drawing/2014/main" id="{B3F00C7E-4DB8-03C7-C329-718773CD17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" y="2016"/>
              <a:ext cx="912" cy="10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7182" name="Object 35">
              <a:extLst>
                <a:ext uri="{FF2B5EF4-FFF2-40B4-BE49-F238E27FC236}">
                  <a16:creationId xmlns:a16="http://schemas.microsoft.com/office/drawing/2014/main" id="{47903D1A-1AD7-5C1F-B6C5-9C7172D367A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46" y="2016"/>
            <a:ext cx="918" cy="10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9" imgW="1380952" imgH="1467055" progId="Paint.Picture">
                    <p:embed/>
                  </p:oleObj>
                </mc:Choice>
                <mc:Fallback>
                  <p:oleObj name="Bitmap Image" r:id="rId19" imgW="1380952" imgH="1467055" progId="Paint.Picture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6" y="2016"/>
                          <a:ext cx="918" cy="1008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3" name="AutoShape 37">
              <a:extLst>
                <a:ext uri="{FF2B5EF4-FFF2-40B4-BE49-F238E27FC236}">
                  <a16:creationId xmlns:a16="http://schemas.microsoft.com/office/drawing/2014/main" id="{CF903D0E-6C51-E0C3-BD78-DB389A3CC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0"/>
              <a:ext cx="19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184" name="AutoShape 38">
              <a:extLst>
                <a:ext uri="{FF2B5EF4-FFF2-40B4-BE49-F238E27FC236}">
                  <a16:creationId xmlns:a16="http://schemas.microsoft.com/office/drawing/2014/main" id="{C51D90F5-7B41-E09A-34F4-CBECF11AC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400"/>
              <a:ext cx="19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185" name="AutoShape 39">
              <a:extLst>
                <a:ext uri="{FF2B5EF4-FFF2-40B4-BE49-F238E27FC236}">
                  <a16:creationId xmlns:a16="http://schemas.microsoft.com/office/drawing/2014/main" id="{7615AE5E-5A4B-0FD7-A52D-5ED6906DE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" y="2400"/>
              <a:ext cx="19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186" name="AutoShape 40">
              <a:extLst>
                <a:ext uri="{FF2B5EF4-FFF2-40B4-BE49-F238E27FC236}">
                  <a16:creationId xmlns:a16="http://schemas.microsoft.com/office/drawing/2014/main" id="{06A8F876-6123-72BA-4D70-720AD420C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400"/>
              <a:ext cx="192" cy="1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7187" name="Text Box 41">
              <a:extLst>
                <a:ext uri="{FF2B5EF4-FFF2-40B4-BE49-F238E27FC236}">
                  <a16:creationId xmlns:a16="http://schemas.microsoft.com/office/drawing/2014/main" id="{6B4ACCD2-26C1-113D-397B-9B4ECA631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6" y="3024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6E"/>
                  </a:solidFill>
                  <a:cs typeface="Arial" panose="020B0604020202020204" pitchFamily="34" charset="0"/>
                </a:rPr>
                <a:t>Chất mùn bã</a:t>
              </a:r>
            </a:p>
          </p:txBody>
        </p:sp>
      </p:grpSp>
      <p:sp>
        <p:nvSpPr>
          <p:cNvPr id="10285" name="AutoShape 45">
            <a:extLst>
              <a:ext uri="{FF2B5EF4-FFF2-40B4-BE49-F238E27FC236}">
                <a16:creationId xmlns:a16="http://schemas.microsoft.com/office/drawing/2014/main" id="{F2FF293B-9886-0932-46C3-B9227204C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362200"/>
            <a:ext cx="4876800" cy="1371600"/>
          </a:xfrm>
          <a:prstGeom prst="cloudCallout">
            <a:avLst>
              <a:gd name="adj1" fmla="val -43264"/>
              <a:gd name="adj2" fmla="val 109954"/>
            </a:avLst>
          </a:prstGeom>
          <a:solidFill>
            <a:schemeClr val="bg1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CC3399"/>
                </a:solidFill>
              </a:rPr>
              <a:t>Có nhận xét gì về 2 chuỗi thức ăn trên?</a:t>
            </a:r>
          </a:p>
        </p:txBody>
      </p:sp>
      <p:sp>
        <p:nvSpPr>
          <p:cNvPr id="10287" name="Rectangle 47">
            <a:extLst>
              <a:ext uri="{FF2B5EF4-FFF2-40B4-BE49-F238E27FC236}">
                <a16:creationId xmlns:a16="http://schemas.microsoft.com/office/drawing/2014/main" id="{CB8E4A55-5526-781C-7477-526742611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38400"/>
            <a:ext cx="8839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vi-VN" sz="3200" dirty="0">
                <a:sym typeface="Wingdings" panose="05000000000000000000" pitchFamily="2" charset="2"/>
              </a:rPr>
              <a:t>  </a:t>
            </a:r>
            <a:r>
              <a:rPr lang="en-US" altLang="vi-VN" sz="2400" b="1" dirty="0" err="1">
                <a:solidFill>
                  <a:srgbClr val="006600"/>
                </a:solidFill>
              </a:rPr>
              <a:t>Chuỗi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thức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ăn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bắt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đầu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bằng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>
                <a:solidFill>
                  <a:srgbClr val="800080"/>
                </a:solidFill>
              </a:rPr>
              <a:t>SV </a:t>
            </a:r>
            <a:r>
              <a:rPr lang="en-US" altLang="vi-VN" sz="2400" b="1" dirty="0" err="1">
                <a:solidFill>
                  <a:srgbClr val="800080"/>
                </a:solidFill>
              </a:rPr>
              <a:t>tự</a:t>
            </a:r>
            <a:r>
              <a:rPr lang="en-US" altLang="vi-VN" sz="2400" b="1" dirty="0">
                <a:solidFill>
                  <a:srgbClr val="800080"/>
                </a:solidFill>
              </a:rPr>
              <a:t> </a:t>
            </a:r>
            <a:r>
              <a:rPr lang="en-US" altLang="vi-VN" sz="2400" b="1" dirty="0" err="1">
                <a:solidFill>
                  <a:srgbClr val="800080"/>
                </a:solidFill>
              </a:rPr>
              <a:t>dưỡng</a:t>
            </a:r>
            <a:r>
              <a:rPr lang="en-US" altLang="vi-VN" sz="2400" b="1" dirty="0">
                <a:solidFill>
                  <a:srgbClr val="006600"/>
                </a:solidFill>
              </a:rPr>
              <a:t>, </a:t>
            </a:r>
            <a:r>
              <a:rPr lang="en-US" altLang="vi-VN" sz="2400" b="1" dirty="0" err="1">
                <a:solidFill>
                  <a:srgbClr val="006600"/>
                </a:solidFill>
              </a:rPr>
              <a:t>tiếp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theo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là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động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vật</a:t>
            </a:r>
            <a:endParaRPr lang="en-US" altLang="vi-VN" sz="2400" b="1" dirty="0">
              <a:solidFill>
                <a:srgbClr val="006600"/>
              </a:solidFill>
            </a:endParaRPr>
          </a:p>
          <a:p>
            <a:pPr eaLnBrk="1" hangingPunct="1"/>
            <a:r>
              <a:rPr lang="en-US" altLang="vi-VN" sz="2400" b="1" dirty="0" err="1">
                <a:solidFill>
                  <a:srgbClr val="006600"/>
                </a:solidFill>
              </a:rPr>
              <a:t>ăn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800080"/>
                </a:solidFill>
              </a:rPr>
              <a:t>thực</a:t>
            </a:r>
            <a:r>
              <a:rPr lang="en-US" altLang="vi-VN" sz="2400" b="1" dirty="0">
                <a:solidFill>
                  <a:srgbClr val="800080"/>
                </a:solidFill>
              </a:rPr>
              <a:t> </a:t>
            </a:r>
            <a:r>
              <a:rPr lang="en-US" altLang="vi-VN" sz="2400" b="1" dirty="0" err="1">
                <a:solidFill>
                  <a:srgbClr val="800080"/>
                </a:solidFill>
              </a:rPr>
              <a:t>vật</a:t>
            </a:r>
            <a:r>
              <a:rPr lang="en-US" altLang="vi-VN" sz="2400" b="1" dirty="0">
                <a:solidFill>
                  <a:srgbClr val="006600"/>
                </a:solidFill>
              </a:rPr>
              <a:t>, </a:t>
            </a:r>
            <a:r>
              <a:rPr lang="en-US" altLang="vi-VN" sz="2400" b="1" dirty="0" err="1">
                <a:solidFill>
                  <a:srgbClr val="006600"/>
                </a:solidFill>
              </a:rPr>
              <a:t>tiếp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nữa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là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các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loài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động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vật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ăn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800080"/>
                </a:solidFill>
              </a:rPr>
              <a:t>động</a:t>
            </a:r>
            <a:r>
              <a:rPr lang="en-US" altLang="vi-VN" sz="2400" b="1" dirty="0">
                <a:solidFill>
                  <a:srgbClr val="800080"/>
                </a:solidFill>
              </a:rPr>
              <a:t> </a:t>
            </a:r>
            <a:r>
              <a:rPr lang="en-US" altLang="vi-VN" sz="2400" b="1" dirty="0" err="1">
                <a:solidFill>
                  <a:srgbClr val="800080"/>
                </a:solidFill>
              </a:rPr>
              <a:t>vật</a:t>
            </a:r>
            <a:r>
              <a:rPr lang="en-US" altLang="vi-VN" sz="2400" b="1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10288" name="Rectangle 48">
            <a:extLst>
              <a:ext uri="{FF2B5EF4-FFF2-40B4-BE49-F238E27FC236}">
                <a16:creationId xmlns:a16="http://schemas.microsoft.com/office/drawing/2014/main" id="{7C067A4A-FD23-9EBC-B424-741439FE9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334000"/>
            <a:ext cx="8839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32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vi-VN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</a:t>
            </a:r>
            <a:r>
              <a:rPr lang="en-US" altLang="vi-VN" sz="3200" dirty="0">
                <a:sym typeface="Wingdings" panose="05000000000000000000" pitchFamily="2" charset="2"/>
              </a:rPr>
              <a:t>  </a:t>
            </a:r>
            <a:r>
              <a:rPr lang="en-US" altLang="vi-VN" sz="2400" b="1" dirty="0" err="1">
                <a:solidFill>
                  <a:srgbClr val="006600"/>
                </a:solidFill>
              </a:rPr>
              <a:t>Chuỗi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thức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ăn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bắt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đầu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bằng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>
                <a:solidFill>
                  <a:srgbClr val="800080"/>
                </a:solidFill>
              </a:rPr>
              <a:t>SV </a:t>
            </a:r>
            <a:r>
              <a:rPr lang="en-US" altLang="vi-VN" sz="2400" b="1" dirty="0" err="1">
                <a:solidFill>
                  <a:srgbClr val="800080"/>
                </a:solidFill>
              </a:rPr>
              <a:t>phân</a:t>
            </a:r>
            <a:r>
              <a:rPr lang="en-US" altLang="vi-VN" sz="2400" b="1" dirty="0">
                <a:solidFill>
                  <a:srgbClr val="800080"/>
                </a:solidFill>
              </a:rPr>
              <a:t> </a:t>
            </a:r>
            <a:r>
              <a:rPr lang="en-US" altLang="vi-VN" sz="2400" b="1" dirty="0" err="1">
                <a:solidFill>
                  <a:srgbClr val="800080"/>
                </a:solidFill>
              </a:rPr>
              <a:t>giải</a:t>
            </a:r>
            <a:r>
              <a:rPr lang="en-US" altLang="vi-VN" sz="2400" b="1" dirty="0">
                <a:solidFill>
                  <a:srgbClr val="006600"/>
                </a:solidFill>
              </a:rPr>
              <a:t>, </a:t>
            </a:r>
            <a:r>
              <a:rPr lang="en-US" altLang="vi-VN" sz="2400" b="1" dirty="0" err="1">
                <a:solidFill>
                  <a:srgbClr val="006600"/>
                </a:solidFill>
              </a:rPr>
              <a:t>sau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đến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động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vật</a:t>
            </a:r>
            <a:endParaRPr lang="en-US" altLang="vi-VN" sz="2400" b="1" dirty="0">
              <a:solidFill>
                <a:srgbClr val="006600"/>
              </a:solidFill>
            </a:endParaRPr>
          </a:p>
          <a:p>
            <a:pPr eaLnBrk="1" hangingPunct="1"/>
            <a:r>
              <a:rPr lang="en-US" altLang="vi-VN" sz="2400" b="1" dirty="0" err="1">
                <a:solidFill>
                  <a:srgbClr val="006600"/>
                </a:solidFill>
              </a:rPr>
              <a:t>ăn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>
                <a:solidFill>
                  <a:srgbClr val="800080"/>
                </a:solidFill>
              </a:rPr>
              <a:t>SV </a:t>
            </a:r>
            <a:r>
              <a:rPr lang="en-US" altLang="vi-VN" sz="2400" b="1" dirty="0" err="1">
                <a:solidFill>
                  <a:srgbClr val="800080"/>
                </a:solidFill>
              </a:rPr>
              <a:t>phân</a:t>
            </a:r>
            <a:r>
              <a:rPr lang="en-US" altLang="vi-VN" sz="2400" b="1" dirty="0">
                <a:solidFill>
                  <a:srgbClr val="800080"/>
                </a:solidFill>
              </a:rPr>
              <a:t> </a:t>
            </a:r>
            <a:r>
              <a:rPr lang="en-US" altLang="vi-VN" sz="2400" b="1" dirty="0" err="1">
                <a:solidFill>
                  <a:srgbClr val="800080"/>
                </a:solidFill>
              </a:rPr>
              <a:t>giải</a:t>
            </a:r>
            <a:r>
              <a:rPr lang="en-US" altLang="vi-VN" sz="2400" b="1" dirty="0">
                <a:solidFill>
                  <a:srgbClr val="006600"/>
                </a:solidFill>
              </a:rPr>
              <a:t>, </a:t>
            </a:r>
            <a:r>
              <a:rPr lang="en-US" altLang="vi-VN" sz="2400" b="1" dirty="0" err="1">
                <a:solidFill>
                  <a:srgbClr val="006600"/>
                </a:solidFill>
              </a:rPr>
              <a:t>tiếp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đến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là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các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động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vật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006600"/>
                </a:solidFill>
              </a:rPr>
              <a:t>ăn</a:t>
            </a:r>
            <a:r>
              <a:rPr lang="en-US" altLang="vi-VN" sz="2400" b="1" dirty="0">
                <a:solidFill>
                  <a:srgbClr val="006600"/>
                </a:solidFill>
              </a:rPr>
              <a:t> </a:t>
            </a:r>
            <a:r>
              <a:rPr lang="en-US" altLang="vi-VN" sz="2400" b="1" dirty="0" err="1">
                <a:solidFill>
                  <a:srgbClr val="800080"/>
                </a:solidFill>
              </a:rPr>
              <a:t>động</a:t>
            </a:r>
            <a:r>
              <a:rPr lang="en-US" altLang="vi-VN" sz="2400" b="1" dirty="0">
                <a:solidFill>
                  <a:srgbClr val="800080"/>
                </a:solidFill>
              </a:rPr>
              <a:t> </a:t>
            </a:r>
            <a:r>
              <a:rPr lang="en-US" altLang="vi-VN" sz="2400" b="1" dirty="0" err="1">
                <a:solidFill>
                  <a:srgbClr val="800080"/>
                </a:solidFill>
              </a:rPr>
              <a:t>vật</a:t>
            </a:r>
            <a:r>
              <a:rPr lang="en-US" altLang="vi-VN" sz="2400" b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2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5" grpId="0" animBg="1"/>
      <p:bldP spid="10285" grpId="1" animBg="1"/>
      <p:bldP spid="10285" grpId="2" animBg="1"/>
      <p:bldP spid="10287" grpId="0" animBg="1"/>
      <p:bldP spid="102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>
            <a:extLst>
              <a:ext uri="{FF2B5EF4-FFF2-40B4-BE49-F238E27FC236}">
                <a16:creationId xmlns:a16="http://schemas.microsoft.com/office/drawing/2014/main" id="{810A6F1F-FD2A-7402-99E1-FFCD2F8333E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32"/>
          </a:xfrm>
        </p:grpSpPr>
        <p:sp>
          <p:nvSpPr>
            <p:cNvPr id="8230" name="Rectangle 5" descr="Parchment">
              <a:extLst>
                <a:ext uri="{FF2B5EF4-FFF2-40B4-BE49-F238E27FC236}">
                  <a16:creationId xmlns:a16="http://schemas.microsoft.com/office/drawing/2014/main" id="{E3EDFC83-88AE-A861-DCAF-6B7D43DC1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solidFill>
                    <a:srgbClr val="006666"/>
                  </a:solidFill>
                </a:rPr>
                <a:t>TRAO ĐỔI VẬT CHẤT TRONG HỆ SINH THÁI</a:t>
              </a:r>
            </a:p>
          </p:txBody>
        </p:sp>
        <p:pic>
          <p:nvPicPr>
            <p:cNvPr id="8231" name="Picture 6" descr="AG00630_">
              <a:extLst>
                <a:ext uri="{FF2B5EF4-FFF2-40B4-BE49-F238E27FC236}">
                  <a16:creationId xmlns:a16="http://schemas.microsoft.com/office/drawing/2014/main" id="{69A1BAAC-9BD3-1549-61AD-2903947EEA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62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2" name="Picture 7" descr="FLY-AGARIC">
              <a:extLst>
                <a:ext uri="{FF2B5EF4-FFF2-40B4-BE49-F238E27FC236}">
                  <a16:creationId xmlns:a16="http://schemas.microsoft.com/office/drawing/2014/main" id="{4E3A4202-9C96-E171-C3F2-EBA50E0AE6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38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195" name="Group 8">
            <a:extLst>
              <a:ext uri="{FF2B5EF4-FFF2-40B4-BE49-F238E27FC236}">
                <a16:creationId xmlns:a16="http://schemas.microsoft.com/office/drawing/2014/main" id="{F1639D53-BFD5-84F2-ED45-820092BC16CC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8224" name="Picture 9" descr="flower">
              <a:extLst>
                <a:ext uri="{FF2B5EF4-FFF2-40B4-BE49-F238E27FC236}">
                  <a16:creationId xmlns:a16="http://schemas.microsoft.com/office/drawing/2014/main" id="{D91544B6-BA21-5264-F49F-CB2BE89845A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25" name="Picture 10" descr="flower">
              <a:extLst>
                <a:ext uri="{FF2B5EF4-FFF2-40B4-BE49-F238E27FC236}">
                  <a16:creationId xmlns:a16="http://schemas.microsoft.com/office/drawing/2014/main" id="{35F26395-760E-D1CA-BF8E-A636807585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6" name="Freeform 11">
              <a:extLst>
                <a:ext uri="{FF2B5EF4-FFF2-40B4-BE49-F238E27FC236}">
                  <a16:creationId xmlns:a16="http://schemas.microsoft.com/office/drawing/2014/main" id="{2BBF87BD-CEDD-854B-96B1-7A9FCBEC8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27" name="Freeform 12">
              <a:extLst>
                <a:ext uri="{FF2B5EF4-FFF2-40B4-BE49-F238E27FC236}">
                  <a16:creationId xmlns:a16="http://schemas.microsoft.com/office/drawing/2014/main" id="{8CFD804C-53AB-BCDC-D0DC-64075A77F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28" name="Line 13">
              <a:extLst>
                <a:ext uri="{FF2B5EF4-FFF2-40B4-BE49-F238E27FC236}">
                  <a16:creationId xmlns:a16="http://schemas.microsoft.com/office/drawing/2014/main" id="{44B89A8A-83EA-7D6A-34E9-8D1AF6A744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29" name="Line 14">
              <a:extLst>
                <a:ext uri="{FF2B5EF4-FFF2-40B4-BE49-F238E27FC236}">
                  <a16:creationId xmlns:a16="http://schemas.microsoft.com/office/drawing/2014/main" id="{8973001E-08DB-419A-115A-DF3FDA9313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3327" name="Rectangle 15">
            <a:extLst>
              <a:ext uri="{FF2B5EF4-FFF2-40B4-BE49-F238E27FC236}">
                <a16:creationId xmlns:a16="http://schemas.microsoft.com/office/drawing/2014/main" id="{C25F9804-6992-FF47-FE75-E5B383E39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0"/>
            <a:ext cx="2895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800" b="1" u="sng">
                <a:solidFill>
                  <a:srgbClr val="993300"/>
                </a:solidFill>
              </a:rPr>
              <a:t>2. Lưới thức ăn:</a:t>
            </a:r>
          </a:p>
        </p:txBody>
      </p:sp>
      <p:sp>
        <p:nvSpPr>
          <p:cNvPr id="13329" name="Line 17">
            <a:extLst>
              <a:ext uri="{FF2B5EF4-FFF2-40B4-BE49-F238E27FC236}">
                <a16:creationId xmlns:a16="http://schemas.microsoft.com/office/drawing/2014/main" id="{2A563C37-D7D4-C895-5D17-E43B94C2CC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1288" y="1905000"/>
            <a:ext cx="849312" cy="1524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3331" name="Picture 19" descr="small_583">
            <a:extLst>
              <a:ext uri="{FF2B5EF4-FFF2-40B4-BE49-F238E27FC236}">
                <a16:creationId xmlns:a16="http://schemas.microsoft.com/office/drawing/2014/main" id="{8124AD1C-51B0-95DC-184B-FE7F53710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124200"/>
            <a:ext cx="1447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3" name="Picture 21" descr="2002-07-24_canary-reed-grass-habit">
            <a:hlinkClick r:id="rId7"/>
            <a:extLst>
              <a:ext uri="{FF2B5EF4-FFF2-40B4-BE49-F238E27FC236}">
                <a16:creationId xmlns:a16="http://schemas.microsoft.com/office/drawing/2014/main" id="{26295BFE-FD82-C87A-0528-1698AC355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33700"/>
            <a:ext cx="1409700" cy="145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5" name="Picture 23" descr="image004">
            <a:extLst>
              <a:ext uri="{FF2B5EF4-FFF2-40B4-BE49-F238E27FC236}">
                <a16:creationId xmlns:a16="http://schemas.microsoft.com/office/drawing/2014/main" id="{1FE77B01-6B79-5FC5-FA54-8329EB36C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5099050"/>
            <a:ext cx="1409700" cy="145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6" name="Picture 24" descr="Cottontail">
            <a:extLst>
              <a:ext uri="{FF2B5EF4-FFF2-40B4-BE49-F238E27FC236}">
                <a16:creationId xmlns:a16="http://schemas.microsoft.com/office/drawing/2014/main" id="{9C658476-8E43-5AFC-E438-F3E604BBF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1409700" cy="1522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338" name="Object 26">
            <a:extLst>
              <a:ext uri="{FF2B5EF4-FFF2-40B4-BE49-F238E27FC236}">
                <a16:creationId xmlns:a16="http://schemas.microsoft.com/office/drawing/2014/main" id="{A4AE01FC-3D77-2077-67BB-9F92EDF241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18388" y="2725738"/>
          <a:ext cx="1600200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1" imgW="1390844" imgH="1476190" progId="Paint.Picture">
                  <p:embed/>
                </p:oleObj>
              </mc:Choice>
              <mc:Fallback>
                <p:oleObj name="Bitmap Image" r:id="rId11" imgW="1390844" imgH="1476190" progId="Paint.Picture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8388" y="2725738"/>
                        <a:ext cx="1600200" cy="15351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40" name="Picture 28" descr="Amur">
            <a:extLst>
              <a:ext uri="{FF2B5EF4-FFF2-40B4-BE49-F238E27FC236}">
                <a16:creationId xmlns:a16="http://schemas.microsoft.com/office/drawing/2014/main" id="{6299D59C-C318-18D0-03F4-3D055D389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2800350"/>
            <a:ext cx="1447800" cy="154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43" name="Line 31">
            <a:extLst>
              <a:ext uri="{FF2B5EF4-FFF2-40B4-BE49-F238E27FC236}">
                <a16:creationId xmlns:a16="http://schemas.microsoft.com/office/drawing/2014/main" id="{95B6A40A-1924-8651-4BDD-2257D4CA72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962400"/>
            <a:ext cx="750888" cy="18669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44" name="Line 32">
            <a:extLst>
              <a:ext uri="{FF2B5EF4-FFF2-40B4-BE49-F238E27FC236}">
                <a16:creationId xmlns:a16="http://schemas.microsoft.com/office/drawing/2014/main" id="{A90B08BB-E787-482A-DC9E-225088646E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5867400"/>
            <a:ext cx="685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48" name="Line 36">
            <a:extLst>
              <a:ext uri="{FF2B5EF4-FFF2-40B4-BE49-F238E27FC236}">
                <a16:creationId xmlns:a16="http://schemas.microsoft.com/office/drawing/2014/main" id="{9587712D-44EA-7039-A951-A572DECCB7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4495800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49" name="Line 37">
            <a:extLst>
              <a:ext uri="{FF2B5EF4-FFF2-40B4-BE49-F238E27FC236}">
                <a16:creationId xmlns:a16="http://schemas.microsoft.com/office/drawing/2014/main" id="{4E710A81-05D5-58E1-B912-CC3DC70569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752600"/>
            <a:ext cx="914400" cy="1752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50" name="Line 38">
            <a:extLst>
              <a:ext uri="{FF2B5EF4-FFF2-40B4-BE49-F238E27FC236}">
                <a16:creationId xmlns:a16="http://schemas.microsoft.com/office/drawing/2014/main" id="{FFF2C9F6-7686-0AE8-F79C-35AA70CB5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2088" y="1181100"/>
            <a:ext cx="773112" cy="20193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51" name="Line 39">
            <a:extLst>
              <a:ext uri="{FF2B5EF4-FFF2-40B4-BE49-F238E27FC236}">
                <a16:creationId xmlns:a16="http://schemas.microsoft.com/office/drawing/2014/main" id="{73AC15EF-EA81-538A-E0EE-332ED358B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581400"/>
            <a:ext cx="903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53" name="Line 41">
            <a:extLst>
              <a:ext uri="{FF2B5EF4-FFF2-40B4-BE49-F238E27FC236}">
                <a16:creationId xmlns:a16="http://schemas.microsoft.com/office/drawing/2014/main" id="{61C8EB4C-6030-EF01-C091-D737AEBDA6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88113" y="3733800"/>
            <a:ext cx="827087" cy="255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3354" name="Picture 42" descr="bc-cariboo-getaway-16">
            <a:hlinkClick r:id="rId14"/>
            <a:extLst>
              <a:ext uri="{FF2B5EF4-FFF2-40B4-BE49-F238E27FC236}">
                <a16:creationId xmlns:a16="http://schemas.microsoft.com/office/drawing/2014/main" id="{BB333ADE-1E4A-37A3-913B-BC6153EE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4876800"/>
            <a:ext cx="1752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3355" name="Object 43">
            <a:extLst>
              <a:ext uri="{FF2B5EF4-FFF2-40B4-BE49-F238E27FC236}">
                <a16:creationId xmlns:a16="http://schemas.microsoft.com/office/drawing/2014/main" id="{45444806-FA5B-DEAB-CBE4-B645668DA9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838200"/>
          <a:ext cx="14478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6" imgW="1895238" imgH="1676634" progId="Paint.Picture">
                  <p:embed/>
                </p:oleObj>
              </mc:Choice>
              <mc:Fallback>
                <p:oleObj name="Bitmap Image" r:id="rId16" imgW="1895238" imgH="1676634" progId="Paint.Picture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838200"/>
                        <a:ext cx="1447800" cy="1447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6" name="Line 44">
            <a:extLst>
              <a:ext uri="{FF2B5EF4-FFF2-40B4-BE49-F238E27FC236}">
                <a16:creationId xmlns:a16="http://schemas.microsoft.com/office/drawing/2014/main" id="{9F3EFE9F-332D-0017-214E-7AD3141AEA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62400" y="1524000"/>
            <a:ext cx="8382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57" name="Line 45">
            <a:extLst>
              <a:ext uri="{FF2B5EF4-FFF2-40B4-BE49-F238E27FC236}">
                <a16:creationId xmlns:a16="http://schemas.microsoft.com/office/drawing/2014/main" id="{5B57CA51-4F4A-C2D4-F0A5-6DE7F3D71D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209800"/>
            <a:ext cx="685800" cy="1295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58" name="Line 46">
            <a:extLst>
              <a:ext uri="{FF2B5EF4-FFF2-40B4-BE49-F238E27FC236}">
                <a16:creationId xmlns:a16="http://schemas.microsoft.com/office/drawing/2014/main" id="{04899FA2-8EAF-9654-F368-E52691647D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1488" y="3657600"/>
            <a:ext cx="620712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59" name="Line 47">
            <a:extLst>
              <a:ext uri="{FF2B5EF4-FFF2-40B4-BE49-F238E27FC236}">
                <a16:creationId xmlns:a16="http://schemas.microsoft.com/office/drawing/2014/main" id="{DD5C521B-31E2-6E59-807C-1D20B5D71D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6888" y="4572000"/>
            <a:ext cx="11112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60" name="Line 48">
            <a:extLst>
              <a:ext uri="{FF2B5EF4-FFF2-40B4-BE49-F238E27FC236}">
                <a16:creationId xmlns:a16="http://schemas.microsoft.com/office/drawing/2014/main" id="{4402E83D-BA38-32CE-DE0C-1F6737691A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3688" y="3733800"/>
            <a:ext cx="6969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3374" name="Group 62">
            <a:extLst>
              <a:ext uri="{FF2B5EF4-FFF2-40B4-BE49-F238E27FC236}">
                <a16:creationId xmlns:a16="http://schemas.microsoft.com/office/drawing/2014/main" id="{B2D2D5B5-8C86-DF6F-FCCD-BA823A68D9FD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2057400"/>
            <a:ext cx="381000" cy="3048000"/>
            <a:chOff x="4704" y="3216"/>
            <a:chExt cx="240" cy="576"/>
          </a:xfrm>
        </p:grpSpPr>
        <p:sp>
          <p:nvSpPr>
            <p:cNvPr id="8221" name="Line 59">
              <a:extLst>
                <a:ext uri="{FF2B5EF4-FFF2-40B4-BE49-F238E27FC236}">
                  <a16:creationId xmlns:a16="http://schemas.microsoft.com/office/drawing/2014/main" id="{CABBD9FF-2DD8-886B-7204-7DBAB4794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4" y="3216"/>
              <a:ext cx="0" cy="576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22" name="Line 60">
              <a:extLst>
                <a:ext uri="{FF2B5EF4-FFF2-40B4-BE49-F238E27FC236}">
                  <a16:creationId xmlns:a16="http://schemas.microsoft.com/office/drawing/2014/main" id="{26736C53-8031-FA59-D1F0-9BF2DCA8B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04" y="3216"/>
              <a:ext cx="240" cy="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223" name="Line 61">
              <a:extLst>
                <a:ext uri="{FF2B5EF4-FFF2-40B4-BE49-F238E27FC236}">
                  <a16:creationId xmlns:a16="http://schemas.microsoft.com/office/drawing/2014/main" id="{1F073AED-8475-0C41-66DA-AC56F08FD1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3792"/>
              <a:ext cx="192" cy="0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3375" name="AutoShape 63">
            <a:extLst>
              <a:ext uri="{FF2B5EF4-FFF2-40B4-BE49-F238E27FC236}">
                <a16:creationId xmlns:a16="http://schemas.microsoft.com/office/drawing/2014/main" id="{C98E4756-69A2-6EAF-1825-C258B1420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971800"/>
            <a:ext cx="4872038" cy="990600"/>
          </a:xfrm>
          <a:prstGeom prst="cloudCallout">
            <a:avLst>
              <a:gd name="adj1" fmla="val -41361"/>
              <a:gd name="adj2" fmla="val 109282"/>
            </a:avLst>
          </a:prstGeom>
          <a:solidFill>
            <a:schemeClr val="bg1"/>
          </a:solidFill>
          <a:ln w="9525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0000CC"/>
                </a:solidFill>
              </a:rPr>
              <a:t>Lưới thức ăn là gì?</a:t>
            </a:r>
          </a:p>
        </p:txBody>
      </p:sp>
      <p:sp>
        <p:nvSpPr>
          <p:cNvPr id="13377" name="Line 65">
            <a:extLst>
              <a:ext uri="{FF2B5EF4-FFF2-40B4-BE49-F238E27FC236}">
                <a16:creationId xmlns:a16="http://schemas.microsoft.com/office/drawing/2014/main" id="{D80F5F64-9ECC-8038-88D9-D7E2C19D9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2362200"/>
            <a:ext cx="0" cy="3810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133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3" name="Group 37">
            <a:extLst>
              <a:ext uri="{FF2B5EF4-FFF2-40B4-BE49-F238E27FC236}">
                <a16:creationId xmlns:a16="http://schemas.microsoft.com/office/drawing/2014/main" id="{619C713D-402E-F12F-3887-7F5E86836A24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895600"/>
            <a:ext cx="8001000" cy="3733800"/>
            <a:chOff x="288" y="1488"/>
            <a:chExt cx="5040" cy="2352"/>
          </a:xfrm>
        </p:grpSpPr>
        <p:sp>
          <p:nvSpPr>
            <p:cNvPr id="9265" name="Oval 18">
              <a:extLst>
                <a:ext uri="{FF2B5EF4-FFF2-40B4-BE49-F238E27FC236}">
                  <a16:creationId xmlns:a16="http://schemas.microsoft.com/office/drawing/2014/main" id="{2524A2CE-13E8-441A-8001-23E0132F6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1488"/>
              <a:ext cx="5040" cy="20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altLang="vi-VN"/>
            </a:p>
          </p:txBody>
        </p:sp>
        <p:sp>
          <p:nvSpPr>
            <p:cNvPr id="9266" name="Rectangle 36">
              <a:extLst>
                <a:ext uri="{FF2B5EF4-FFF2-40B4-BE49-F238E27FC236}">
                  <a16:creationId xmlns:a16="http://schemas.microsoft.com/office/drawing/2014/main" id="{11A387B4-71DD-EF7B-6EF4-D09B84521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3552"/>
              <a:ext cx="864" cy="2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800" b="1"/>
                <a:t>QX SV</a:t>
              </a:r>
            </a:p>
          </p:txBody>
        </p:sp>
      </p:grpSp>
      <p:grpSp>
        <p:nvGrpSpPr>
          <p:cNvPr id="9219" name="Group 4">
            <a:extLst>
              <a:ext uri="{FF2B5EF4-FFF2-40B4-BE49-F238E27FC236}">
                <a16:creationId xmlns:a16="http://schemas.microsoft.com/office/drawing/2014/main" id="{C59D6B2A-94E1-9A1D-C6CC-030A9499E42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32"/>
          </a:xfrm>
        </p:grpSpPr>
        <p:sp>
          <p:nvSpPr>
            <p:cNvPr id="9262" name="Rectangle 5" descr="Parchment">
              <a:extLst>
                <a:ext uri="{FF2B5EF4-FFF2-40B4-BE49-F238E27FC236}">
                  <a16:creationId xmlns:a16="http://schemas.microsoft.com/office/drawing/2014/main" id="{EB0D72C7-1B98-456D-2684-0AD78E8BC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solidFill>
                    <a:srgbClr val="006666"/>
                  </a:solidFill>
                </a:rPr>
                <a:t>TRAO ĐỔI VẬT CHẤT TRONG HỆ SINH THÁI</a:t>
              </a:r>
            </a:p>
          </p:txBody>
        </p:sp>
        <p:pic>
          <p:nvPicPr>
            <p:cNvPr id="9263" name="Picture 6" descr="AG00630_">
              <a:extLst>
                <a:ext uri="{FF2B5EF4-FFF2-40B4-BE49-F238E27FC236}">
                  <a16:creationId xmlns:a16="http://schemas.microsoft.com/office/drawing/2014/main" id="{DE9438A6-EE09-92AB-5DB0-3159EC01218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62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64" name="Picture 7" descr="FLY-AGARIC">
              <a:extLst>
                <a:ext uri="{FF2B5EF4-FFF2-40B4-BE49-F238E27FC236}">
                  <a16:creationId xmlns:a16="http://schemas.microsoft.com/office/drawing/2014/main" id="{F49B2125-933F-DEF9-F8A4-8B9E19D0B57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38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20" name="Group 8">
            <a:extLst>
              <a:ext uri="{FF2B5EF4-FFF2-40B4-BE49-F238E27FC236}">
                <a16:creationId xmlns:a16="http://schemas.microsoft.com/office/drawing/2014/main" id="{91286A68-E735-811B-AE5C-FD6CF48EB773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9256" name="Picture 9" descr="flower">
              <a:extLst>
                <a:ext uri="{FF2B5EF4-FFF2-40B4-BE49-F238E27FC236}">
                  <a16:creationId xmlns:a16="http://schemas.microsoft.com/office/drawing/2014/main" id="{5952DEFE-F26F-8FF6-1B48-5B5EDD49C02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57" name="Picture 10" descr="flower">
              <a:extLst>
                <a:ext uri="{FF2B5EF4-FFF2-40B4-BE49-F238E27FC236}">
                  <a16:creationId xmlns:a16="http://schemas.microsoft.com/office/drawing/2014/main" id="{FD4E8744-2C2D-D66E-514D-A40F9AA2568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8" name="Freeform 11">
              <a:extLst>
                <a:ext uri="{FF2B5EF4-FFF2-40B4-BE49-F238E27FC236}">
                  <a16:creationId xmlns:a16="http://schemas.microsoft.com/office/drawing/2014/main" id="{4F176B46-725A-1BBA-65EC-6312AB019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59" name="Freeform 12">
              <a:extLst>
                <a:ext uri="{FF2B5EF4-FFF2-40B4-BE49-F238E27FC236}">
                  <a16:creationId xmlns:a16="http://schemas.microsoft.com/office/drawing/2014/main" id="{7E987C52-3DAF-5620-F148-DCBDADE2D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60" name="Line 13">
              <a:extLst>
                <a:ext uri="{FF2B5EF4-FFF2-40B4-BE49-F238E27FC236}">
                  <a16:creationId xmlns:a16="http://schemas.microsoft.com/office/drawing/2014/main" id="{3948BF9C-D99B-FDE7-C44B-758C60D23C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61" name="Line 14">
              <a:extLst>
                <a:ext uri="{FF2B5EF4-FFF2-40B4-BE49-F238E27FC236}">
                  <a16:creationId xmlns:a16="http://schemas.microsoft.com/office/drawing/2014/main" id="{B5CF4295-DC9D-E6CB-BA8D-65BF7487A6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221" name="Rectangle 15">
            <a:extLst>
              <a:ext uri="{FF2B5EF4-FFF2-40B4-BE49-F238E27FC236}">
                <a16:creationId xmlns:a16="http://schemas.microsoft.com/office/drawing/2014/main" id="{B4860EE5-E752-00C3-22B1-F29DD6AB6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0"/>
            <a:ext cx="28956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800" b="1" u="sng">
                <a:solidFill>
                  <a:srgbClr val="993300"/>
                </a:solidFill>
              </a:rPr>
              <a:t>2. Lưới thức ăn:</a:t>
            </a:r>
          </a:p>
        </p:txBody>
      </p:sp>
      <p:sp>
        <p:nvSpPr>
          <p:cNvPr id="14352" name="Rectangle 16">
            <a:extLst>
              <a:ext uri="{FF2B5EF4-FFF2-40B4-BE49-F238E27FC236}">
                <a16:creationId xmlns:a16="http://schemas.microsoft.com/office/drawing/2014/main" id="{CA753B4B-4BCA-2981-ACA0-993266BA5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295400"/>
            <a:ext cx="87630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@"/>
            </a:pPr>
            <a:r>
              <a:rPr lang="en-US" altLang="vi-VN" sz="2800" b="1">
                <a:solidFill>
                  <a:schemeClr val="accent2"/>
                </a:solidFill>
              </a:rPr>
              <a:t>Lưới thức ăn gồm nhiều </a:t>
            </a:r>
            <a:r>
              <a:rPr lang="en-US" altLang="vi-VN" sz="2800" b="1">
                <a:solidFill>
                  <a:srgbClr val="800080"/>
                </a:solidFill>
              </a:rPr>
              <a:t>chuỗi thức ăn</a:t>
            </a:r>
            <a:r>
              <a:rPr lang="en-US" altLang="vi-VN" sz="2800" b="1">
                <a:solidFill>
                  <a:schemeClr val="accent2"/>
                </a:solidFill>
              </a:rPr>
              <a:t> có chung </a:t>
            </a:r>
            <a:r>
              <a:rPr lang="en-US" altLang="vi-VN" sz="2800" b="1">
                <a:solidFill>
                  <a:srgbClr val="800080"/>
                </a:solidFill>
              </a:rPr>
              <a:t>nhiều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sz="2800" b="1">
                <a:solidFill>
                  <a:srgbClr val="800080"/>
                </a:solidFill>
              </a:rPr>
              <a:t>mắt xích.</a:t>
            </a:r>
          </a:p>
        </p:txBody>
      </p:sp>
      <p:sp>
        <p:nvSpPr>
          <p:cNvPr id="14360" name="Oval 24">
            <a:extLst>
              <a:ext uri="{FF2B5EF4-FFF2-40B4-BE49-F238E27FC236}">
                <a16:creationId xmlns:a16="http://schemas.microsoft.com/office/drawing/2014/main" id="{861E336F-3D89-BDC5-010B-99188E616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810000"/>
            <a:ext cx="1219200" cy="685800"/>
          </a:xfrm>
          <a:prstGeom prst="ellipse">
            <a:avLst/>
          </a:prstGeom>
          <a:solidFill>
            <a:srgbClr val="99FF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Trăn</a:t>
            </a:r>
          </a:p>
        </p:txBody>
      </p:sp>
      <p:sp>
        <p:nvSpPr>
          <p:cNvPr id="14361" name="Oval 25">
            <a:extLst>
              <a:ext uri="{FF2B5EF4-FFF2-40B4-BE49-F238E27FC236}">
                <a16:creationId xmlns:a16="http://schemas.microsoft.com/office/drawing/2014/main" id="{4197690A-7AC3-5F11-B9FA-91BF04EBB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495800"/>
            <a:ext cx="1219200" cy="685800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Rắn</a:t>
            </a:r>
          </a:p>
        </p:txBody>
      </p:sp>
      <p:sp>
        <p:nvSpPr>
          <p:cNvPr id="14362" name="Oval 26">
            <a:extLst>
              <a:ext uri="{FF2B5EF4-FFF2-40B4-BE49-F238E27FC236}">
                <a16:creationId xmlns:a16="http://schemas.microsoft.com/office/drawing/2014/main" id="{33112E74-C0CB-5210-CE67-4E83E898A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3200400"/>
            <a:ext cx="1219200" cy="6858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Cầy</a:t>
            </a:r>
          </a:p>
        </p:txBody>
      </p:sp>
      <p:sp>
        <p:nvSpPr>
          <p:cNvPr id="14364" name="Oval 28">
            <a:extLst>
              <a:ext uri="{FF2B5EF4-FFF2-40B4-BE49-F238E27FC236}">
                <a16:creationId xmlns:a16="http://schemas.microsoft.com/office/drawing/2014/main" id="{7C69FA5E-F9DC-0052-8C4D-31E9FF2F9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334000"/>
            <a:ext cx="1600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Hạt dẻ</a:t>
            </a:r>
          </a:p>
        </p:txBody>
      </p:sp>
      <p:sp>
        <p:nvSpPr>
          <p:cNvPr id="14365" name="Oval 29">
            <a:extLst>
              <a:ext uri="{FF2B5EF4-FFF2-40B4-BE49-F238E27FC236}">
                <a16:creationId xmlns:a16="http://schemas.microsoft.com/office/drawing/2014/main" id="{D219BEC5-BB3E-61EE-B21B-2CBAE16A2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953000"/>
            <a:ext cx="1905000" cy="6858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Đại bàng</a:t>
            </a:r>
          </a:p>
        </p:txBody>
      </p:sp>
      <p:sp>
        <p:nvSpPr>
          <p:cNvPr id="14366" name="Oval 30">
            <a:extLst>
              <a:ext uri="{FF2B5EF4-FFF2-40B4-BE49-F238E27FC236}">
                <a16:creationId xmlns:a16="http://schemas.microsoft.com/office/drawing/2014/main" id="{8BD4B8AF-E980-5481-E9A3-6E9B1BC96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267200"/>
            <a:ext cx="1905000" cy="6858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Diều hâu</a:t>
            </a:r>
          </a:p>
        </p:txBody>
      </p:sp>
      <p:sp>
        <p:nvSpPr>
          <p:cNvPr id="14367" name="Oval 31">
            <a:extLst>
              <a:ext uri="{FF2B5EF4-FFF2-40B4-BE49-F238E27FC236}">
                <a16:creationId xmlns:a16="http://schemas.microsoft.com/office/drawing/2014/main" id="{974A6284-A472-818F-56BE-B043B989D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352800"/>
            <a:ext cx="1219200" cy="6858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Chim</a:t>
            </a:r>
          </a:p>
        </p:txBody>
      </p:sp>
      <p:sp>
        <p:nvSpPr>
          <p:cNvPr id="14368" name="Oval 32">
            <a:extLst>
              <a:ext uri="{FF2B5EF4-FFF2-40B4-BE49-F238E27FC236}">
                <a16:creationId xmlns:a16="http://schemas.microsoft.com/office/drawing/2014/main" id="{BB67BAED-D1BD-5941-0D4C-2FB4CAC76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038600"/>
            <a:ext cx="1219200" cy="6858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Nai</a:t>
            </a:r>
          </a:p>
        </p:txBody>
      </p:sp>
      <p:sp>
        <p:nvSpPr>
          <p:cNvPr id="14369" name="Oval 33">
            <a:extLst>
              <a:ext uri="{FF2B5EF4-FFF2-40B4-BE49-F238E27FC236}">
                <a16:creationId xmlns:a16="http://schemas.microsoft.com/office/drawing/2014/main" id="{6FBC467E-CEAB-3264-E5BF-CA9F789E6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191000"/>
            <a:ext cx="1219200" cy="685800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Sâu</a:t>
            </a:r>
          </a:p>
        </p:txBody>
      </p:sp>
      <p:sp>
        <p:nvSpPr>
          <p:cNvPr id="14370" name="Oval 34">
            <a:extLst>
              <a:ext uri="{FF2B5EF4-FFF2-40B4-BE49-F238E27FC236}">
                <a16:creationId xmlns:a16="http://schemas.microsoft.com/office/drawing/2014/main" id="{2D84F160-145A-A727-E651-CC86FAB5D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00400"/>
            <a:ext cx="1219200" cy="685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Sóc</a:t>
            </a:r>
          </a:p>
        </p:txBody>
      </p:sp>
      <p:sp>
        <p:nvSpPr>
          <p:cNvPr id="14371" name="Oval 35">
            <a:extLst>
              <a:ext uri="{FF2B5EF4-FFF2-40B4-BE49-F238E27FC236}">
                <a16:creationId xmlns:a16="http://schemas.microsoft.com/office/drawing/2014/main" id="{FE8DE5CE-92BA-740A-B4E3-8C6ADA297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962400"/>
            <a:ext cx="1219200" cy="685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Hổ</a:t>
            </a:r>
          </a:p>
        </p:txBody>
      </p:sp>
      <p:sp>
        <p:nvSpPr>
          <p:cNvPr id="14374" name="Oval 38">
            <a:extLst>
              <a:ext uri="{FF2B5EF4-FFF2-40B4-BE49-F238E27FC236}">
                <a16:creationId xmlns:a16="http://schemas.microsoft.com/office/drawing/2014/main" id="{4A35E47B-328C-2D0C-C3DA-DC0E8813B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5181600"/>
            <a:ext cx="1905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/>
              <a:t>Thực vật</a:t>
            </a:r>
          </a:p>
        </p:txBody>
      </p:sp>
      <p:sp>
        <p:nvSpPr>
          <p:cNvPr id="14353" name="AutoShape 17">
            <a:extLst>
              <a:ext uri="{FF2B5EF4-FFF2-40B4-BE49-F238E27FC236}">
                <a16:creationId xmlns:a16="http://schemas.microsoft.com/office/drawing/2014/main" id="{94C05751-822C-339E-E97D-ED17379B3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43200"/>
            <a:ext cx="5638800" cy="1600200"/>
          </a:xfrm>
          <a:prstGeom prst="cloudCallout">
            <a:avLst>
              <a:gd name="adj1" fmla="val -45167"/>
              <a:gd name="adj2" fmla="val 84560"/>
            </a:avLst>
          </a:prstGeom>
          <a:solidFill>
            <a:schemeClr val="bg1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800080"/>
                </a:solidFill>
              </a:rPr>
              <a:t>Hãy thiết lập lưới thức ăn trong quần xã sau?</a:t>
            </a:r>
          </a:p>
        </p:txBody>
      </p:sp>
      <p:sp>
        <p:nvSpPr>
          <p:cNvPr id="14375" name="Line 39">
            <a:extLst>
              <a:ext uri="{FF2B5EF4-FFF2-40B4-BE49-F238E27FC236}">
                <a16:creationId xmlns:a16="http://schemas.microsoft.com/office/drawing/2014/main" id="{76C9C7F1-C7B2-5F9A-876D-C1B4C81DE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743200"/>
            <a:ext cx="6858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76" name="Line 40">
            <a:extLst>
              <a:ext uri="{FF2B5EF4-FFF2-40B4-BE49-F238E27FC236}">
                <a16:creationId xmlns:a16="http://schemas.microsoft.com/office/drawing/2014/main" id="{B333C0F6-42FD-E093-45F9-1D270454F2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743200"/>
            <a:ext cx="6858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77" name="Line 41">
            <a:extLst>
              <a:ext uri="{FF2B5EF4-FFF2-40B4-BE49-F238E27FC236}">
                <a16:creationId xmlns:a16="http://schemas.microsoft.com/office/drawing/2014/main" id="{DA2110C7-BF1F-4941-9D9C-81050B51E8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2743200"/>
            <a:ext cx="6858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78" name="Line 42">
            <a:extLst>
              <a:ext uri="{FF2B5EF4-FFF2-40B4-BE49-F238E27FC236}">
                <a16:creationId xmlns:a16="http://schemas.microsoft.com/office/drawing/2014/main" id="{97F74DF8-61B9-1BCB-B997-E6EE2FAEEB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4267200"/>
            <a:ext cx="6858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79" name="Line 43">
            <a:extLst>
              <a:ext uri="{FF2B5EF4-FFF2-40B4-BE49-F238E27FC236}">
                <a16:creationId xmlns:a16="http://schemas.microsoft.com/office/drawing/2014/main" id="{0CE0C93F-6FB6-A0C4-4E5E-08807159C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343400"/>
            <a:ext cx="6858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80" name="Line 44">
            <a:extLst>
              <a:ext uri="{FF2B5EF4-FFF2-40B4-BE49-F238E27FC236}">
                <a16:creationId xmlns:a16="http://schemas.microsoft.com/office/drawing/2014/main" id="{81369055-8A64-E13C-B298-096844FFE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4419600"/>
            <a:ext cx="6858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81" name="Line 45">
            <a:extLst>
              <a:ext uri="{FF2B5EF4-FFF2-40B4-BE49-F238E27FC236}">
                <a16:creationId xmlns:a16="http://schemas.microsoft.com/office/drawing/2014/main" id="{B74BE59F-53D1-9089-A86B-1FB635328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562600"/>
            <a:ext cx="6858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82" name="Line 46">
            <a:extLst>
              <a:ext uri="{FF2B5EF4-FFF2-40B4-BE49-F238E27FC236}">
                <a16:creationId xmlns:a16="http://schemas.microsoft.com/office/drawing/2014/main" id="{F5CD1C37-E8D2-2066-9B69-C65ACCC76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5562600"/>
            <a:ext cx="6858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83" name="Line 47">
            <a:extLst>
              <a:ext uri="{FF2B5EF4-FFF2-40B4-BE49-F238E27FC236}">
                <a16:creationId xmlns:a16="http://schemas.microsoft.com/office/drawing/2014/main" id="{2F10947E-0EFF-0645-5F81-D0C2B79E3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562600"/>
            <a:ext cx="6858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84" name="Line 48">
            <a:extLst>
              <a:ext uri="{FF2B5EF4-FFF2-40B4-BE49-F238E27FC236}">
                <a16:creationId xmlns:a16="http://schemas.microsoft.com/office/drawing/2014/main" id="{E6BB5D5F-0BF5-2348-5010-D5021F95DE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3276600"/>
            <a:ext cx="1524000" cy="175260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85" name="Line 49">
            <a:extLst>
              <a:ext uri="{FF2B5EF4-FFF2-40B4-BE49-F238E27FC236}">
                <a16:creationId xmlns:a16="http://schemas.microsoft.com/office/drawing/2014/main" id="{8BF17DB0-F46E-0421-C3D3-3E7A622B2F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352800"/>
            <a:ext cx="1524000" cy="175260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86" name="Line 50">
            <a:extLst>
              <a:ext uri="{FF2B5EF4-FFF2-40B4-BE49-F238E27FC236}">
                <a16:creationId xmlns:a16="http://schemas.microsoft.com/office/drawing/2014/main" id="{5CC885C8-BAD8-7C6B-17AA-A0B637368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429000"/>
            <a:ext cx="3505200" cy="190500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87" name="Line 51">
            <a:extLst>
              <a:ext uri="{FF2B5EF4-FFF2-40B4-BE49-F238E27FC236}">
                <a16:creationId xmlns:a16="http://schemas.microsoft.com/office/drawing/2014/main" id="{0DDEC78A-8B6F-1BB0-B3A3-CDDFD255E0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3352800"/>
            <a:ext cx="0" cy="60960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88" name="Line 52">
            <a:extLst>
              <a:ext uri="{FF2B5EF4-FFF2-40B4-BE49-F238E27FC236}">
                <a16:creationId xmlns:a16="http://schemas.microsoft.com/office/drawing/2014/main" id="{7C790E0C-FC5E-5764-8E47-A608A3B464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505200"/>
            <a:ext cx="1447800" cy="160020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89" name="Line 53">
            <a:extLst>
              <a:ext uri="{FF2B5EF4-FFF2-40B4-BE49-F238E27FC236}">
                <a16:creationId xmlns:a16="http://schemas.microsoft.com/office/drawing/2014/main" id="{295D9E3B-3F67-52CC-2C25-3E31A67AC0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19200" y="3200400"/>
            <a:ext cx="3581400" cy="182880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90" name="Line 54">
            <a:extLst>
              <a:ext uri="{FF2B5EF4-FFF2-40B4-BE49-F238E27FC236}">
                <a16:creationId xmlns:a16="http://schemas.microsoft.com/office/drawing/2014/main" id="{C77E3082-A73A-3768-0D28-05DDBE5CDF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3352800"/>
            <a:ext cx="1447800" cy="175260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91" name="Line 55">
            <a:extLst>
              <a:ext uri="{FF2B5EF4-FFF2-40B4-BE49-F238E27FC236}">
                <a16:creationId xmlns:a16="http://schemas.microsoft.com/office/drawing/2014/main" id="{14C9AC5F-CC47-44DA-0CB8-CD6A49A3D0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3200400"/>
            <a:ext cx="3429000" cy="182880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92" name="Line 56">
            <a:extLst>
              <a:ext uri="{FF2B5EF4-FFF2-40B4-BE49-F238E27FC236}">
                <a16:creationId xmlns:a16="http://schemas.microsoft.com/office/drawing/2014/main" id="{5B417072-F971-4E71-115F-90884B0F8B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505200"/>
            <a:ext cx="2362200" cy="175260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93" name="Line 57">
            <a:extLst>
              <a:ext uri="{FF2B5EF4-FFF2-40B4-BE49-F238E27FC236}">
                <a16:creationId xmlns:a16="http://schemas.microsoft.com/office/drawing/2014/main" id="{65D47A8A-361E-D359-BED6-60DBBB33CD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3352800"/>
            <a:ext cx="1676400" cy="182880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94" name="Line 58">
            <a:extLst>
              <a:ext uri="{FF2B5EF4-FFF2-40B4-BE49-F238E27FC236}">
                <a16:creationId xmlns:a16="http://schemas.microsoft.com/office/drawing/2014/main" id="{475E5E16-ACBB-F5B6-0BA4-C835BD599A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4191000"/>
            <a:ext cx="1752600" cy="1066800"/>
          </a:xfrm>
          <a:prstGeom prst="line">
            <a:avLst/>
          </a:prstGeom>
          <a:noFill/>
          <a:ln w="5715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43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7919E-6 L -0.19167 -0.2497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1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10405E-6 L -0.375 -0.1276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-63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5607E-7 L 0.06667 -0.3052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5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20231E-7 L 0.57917 -0.349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-17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27746E-6 L -0.54584 -0.1720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-8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7 L -0.20834 -0.005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2775 L 0.175 0.0166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7 L 0.75833 -0.011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17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763E-6 L -0.3375 -0.0221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6.35838E-7 L 0.04167 0.3052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" y="15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6.35838E-7 L 0.05 0.316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5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91329E-6 L 0.0625 0.1609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" y="8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4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4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4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4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0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3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6" dur="500"/>
                                        <p:tgtEl>
                                          <p:spTgt spid="1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9" dur="500"/>
                                        <p:tgtEl>
                                          <p:spTgt spid="1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2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5" dur="500"/>
                                        <p:tgtEl>
                                          <p:spTgt spid="1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8" dur="500"/>
                                        <p:tgtEl>
                                          <p:spTgt spid="1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1" dur="5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4" dur="5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7" dur="5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0" dur="500"/>
                                        <p:tgtEl>
                                          <p:spTgt spid="1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2" grpId="0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69" grpId="1" animBg="1"/>
      <p:bldP spid="14370" grpId="0" animBg="1"/>
      <p:bldP spid="14370" grpId="1" animBg="1"/>
      <p:bldP spid="14371" grpId="0" animBg="1"/>
      <p:bldP spid="14371" grpId="1" animBg="1"/>
      <p:bldP spid="14374" grpId="0" animBg="1"/>
      <p:bldP spid="14374" grpId="1" animBg="1"/>
      <p:bldP spid="14353" grpId="0" animBg="1"/>
      <p:bldP spid="14353" grpId="1" animBg="1"/>
      <p:bldP spid="1435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>
            <a:extLst>
              <a:ext uri="{FF2B5EF4-FFF2-40B4-BE49-F238E27FC236}">
                <a16:creationId xmlns:a16="http://schemas.microsoft.com/office/drawing/2014/main" id="{8D12AAD6-D63E-6AFF-7112-B5CB89769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472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>
            <a:extLst>
              <a:ext uri="{FF2B5EF4-FFF2-40B4-BE49-F238E27FC236}">
                <a16:creationId xmlns:a16="http://schemas.microsoft.com/office/drawing/2014/main" id="{32FD0592-AC81-23D0-B3AD-7EF4DC3DB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290638"/>
            <a:ext cx="754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sz="2800" b="1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15368" name="Picture 8" descr="anh">
            <a:extLst>
              <a:ext uri="{FF2B5EF4-FFF2-40B4-BE49-F238E27FC236}">
                <a16:creationId xmlns:a16="http://schemas.microsoft.com/office/drawing/2014/main" id="{0FDCED7C-FF96-7B01-6853-EBBDE2AF1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441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34">
            <a:extLst>
              <a:ext uri="{FF2B5EF4-FFF2-40B4-BE49-F238E27FC236}">
                <a16:creationId xmlns:a16="http://schemas.microsoft.com/office/drawing/2014/main" id="{416BF6CA-0419-EEF2-C3B8-42129CEF7D8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5760" cy="432"/>
          </a:xfrm>
        </p:grpSpPr>
        <p:sp>
          <p:nvSpPr>
            <p:cNvPr id="10255" name="Rectangle 35" descr="Parchment">
              <a:extLst>
                <a:ext uri="{FF2B5EF4-FFF2-40B4-BE49-F238E27FC236}">
                  <a16:creationId xmlns:a16="http://schemas.microsoft.com/office/drawing/2014/main" id="{AF04ECEB-EECD-ECBB-172C-F6614EB20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760" cy="432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solidFill>
                    <a:srgbClr val="006666"/>
                  </a:solidFill>
                </a:rPr>
                <a:t>TRAO ĐỔI VẬT CHẤT TRONG HỆ SINH THÁI</a:t>
              </a:r>
            </a:p>
          </p:txBody>
        </p:sp>
        <p:pic>
          <p:nvPicPr>
            <p:cNvPr id="10256" name="Picture 6" descr="AG00630_">
              <a:extLst>
                <a:ext uri="{FF2B5EF4-FFF2-40B4-BE49-F238E27FC236}">
                  <a16:creationId xmlns:a16="http://schemas.microsoft.com/office/drawing/2014/main" id="{0EA1DECB-8F5B-9A72-6C8A-7CFF8F2F41E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48"/>
              <a:ext cx="62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37" descr="FLY-AGARIC">
              <a:extLst>
                <a:ext uri="{FF2B5EF4-FFF2-40B4-BE49-F238E27FC236}">
                  <a16:creationId xmlns:a16="http://schemas.microsoft.com/office/drawing/2014/main" id="{F21CBC83-70A8-FE96-FD62-C9A4AEC41E7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" y="38"/>
              <a:ext cx="38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6" name="Group 38">
            <a:extLst>
              <a:ext uri="{FF2B5EF4-FFF2-40B4-BE49-F238E27FC236}">
                <a16:creationId xmlns:a16="http://schemas.microsoft.com/office/drawing/2014/main" id="{1E42A161-D919-58D6-5558-998198437C46}"/>
              </a:ext>
            </a:extLst>
          </p:cNvPr>
          <p:cNvGrpSpPr>
            <a:grpSpLocks/>
          </p:cNvGrpSpPr>
          <p:nvPr/>
        </p:nvGrpSpPr>
        <p:grpSpPr bwMode="auto">
          <a:xfrm>
            <a:off x="142875" y="5308600"/>
            <a:ext cx="8848725" cy="1473200"/>
            <a:chOff x="96" y="3360"/>
            <a:chExt cx="5574" cy="928"/>
          </a:xfrm>
        </p:grpSpPr>
        <p:pic>
          <p:nvPicPr>
            <p:cNvPr id="10249" name="Picture 39" descr="flower">
              <a:extLst>
                <a:ext uri="{FF2B5EF4-FFF2-40B4-BE49-F238E27FC236}">
                  <a16:creationId xmlns:a16="http://schemas.microsoft.com/office/drawing/2014/main" id="{D4C83AEA-26F7-389A-67CE-11AF5F426B8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" y="3888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40" descr="flower">
              <a:extLst>
                <a:ext uri="{FF2B5EF4-FFF2-40B4-BE49-F238E27FC236}">
                  <a16:creationId xmlns:a16="http://schemas.microsoft.com/office/drawing/2014/main" id="{F8A57FD8-94FA-993B-F6EC-5BA7569EA0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3342">
              <a:off x="80" y="3904"/>
              <a:ext cx="342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1" name="Freeform 41">
              <a:extLst>
                <a:ext uri="{FF2B5EF4-FFF2-40B4-BE49-F238E27FC236}">
                  <a16:creationId xmlns:a16="http://schemas.microsoft.com/office/drawing/2014/main" id="{D7640DC5-AE23-A1B6-8CBF-45011AE0E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4099"/>
              <a:ext cx="1818" cy="189"/>
            </a:xfrm>
            <a:custGeom>
              <a:avLst/>
              <a:gdLst>
                <a:gd name="T0" fmla="*/ 1818 w 1818"/>
                <a:gd name="T1" fmla="*/ 129 h 189"/>
                <a:gd name="T2" fmla="*/ 1436 w 1818"/>
                <a:gd name="T3" fmla="*/ 8 h 189"/>
                <a:gd name="T4" fmla="*/ 485 w 1818"/>
                <a:gd name="T5" fmla="*/ 175 h 189"/>
                <a:gd name="T6" fmla="*/ 0 w 1818"/>
                <a:gd name="T7" fmla="*/ 92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18" h="189">
                  <a:moveTo>
                    <a:pt x="1818" y="129"/>
                  </a:moveTo>
                  <a:cubicBezTo>
                    <a:pt x="1754" y="109"/>
                    <a:pt x="1658" y="0"/>
                    <a:pt x="1436" y="8"/>
                  </a:cubicBezTo>
                  <a:cubicBezTo>
                    <a:pt x="1214" y="16"/>
                    <a:pt x="724" y="161"/>
                    <a:pt x="485" y="175"/>
                  </a:cubicBezTo>
                  <a:cubicBezTo>
                    <a:pt x="246" y="189"/>
                    <a:pt x="81" y="106"/>
                    <a:pt x="0" y="92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2" name="Freeform 42">
              <a:extLst>
                <a:ext uri="{FF2B5EF4-FFF2-40B4-BE49-F238E27FC236}">
                  <a16:creationId xmlns:a16="http://schemas.microsoft.com/office/drawing/2014/main" id="{B1BD7CAF-F96E-2C39-E0B4-CDAFCEE9B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4080"/>
              <a:ext cx="1912" cy="188"/>
            </a:xfrm>
            <a:custGeom>
              <a:avLst/>
              <a:gdLst>
                <a:gd name="T0" fmla="*/ 0 w 1912"/>
                <a:gd name="T1" fmla="*/ 174 h 188"/>
                <a:gd name="T2" fmla="*/ 626 w 1912"/>
                <a:gd name="T3" fmla="*/ 6 h 188"/>
                <a:gd name="T4" fmla="*/ 1244 w 1912"/>
                <a:gd name="T5" fmla="*/ 136 h 188"/>
                <a:gd name="T6" fmla="*/ 1623 w 1912"/>
                <a:gd name="T7" fmla="*/ 184 h 188"/>
                <a:gd name="T8" fmla="*/ 1912 w 1912"/>
                <a:gd name="T9" fmla="*/ 111 h 1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12" h="188">
                  <a:moveTo>
                    <a:pt x="0" y="174"/>
                  </a:moveTo>
                  <a:cubicBezTo>
                    <a:pt x="104" y="146"/>
                    <a:pt x="419" y="12"/>
                    <a:pt x="626" y="6"/>
                  </a:cubicBezTo>
                  <a:cubicBezTo>
                    <a:pt x="833" y="0"/>
                    <a:pt x="1078" y="106"/>
                    <a:pt x="1244" y="136"/>
                  </a:cubicBezTo>
                  <a:cubicBezTo>
                    <a:pt x="1410" y="166"/>
                    <a:pt x="1512" y="188"/>
                    <a:pt x="1623" y="184"/>
                  </a:cubicBezTo>
                  <a:cubicBezTo>
                    <a:pt x="1734" y="180"/>
                    <a:pt x="1852" y="126"/>
                    <a:pt x="1912" y="111"/>
                  </a:cubicBezTo>
                </a:path>
              </a:pathLst>
            </a:cu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3" name="Line 43">
              <a:extLst>
                <a:ext uri="{FF2B5EF4-FFF2-40B4-BE49-F238E27FC236}">
                  <a16:creationId xmlns:a16="http://schemas.microsoft.com/office/drawing/2014/main" id="{4A24A570-5C6B-EA6F-F3D8-0FBDB26169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4" y="3360"/>
              <a:ext cx="0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254" name="Line 44">
              <a:extLst>
                <a:ext uri="{FF2B5EF4-FFF2-40B4-BE49-F238E27FC236}">
                  <a16:creationId xmlns:a16="http://schemas.microsoft.com/office/drawing/2014/main" id="{D11EE84F-6FBC-FCCC-F009-12D3C4973A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456"/>
              <a:ext cx="0" cy="76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5405" name="Rectangle 45">
            <a:extLst>
              <a:ext uri="{FF2B5EF4-FFF2-40B4-BE49-F238E27FC236}">
                <a16:creationId xmlns:a16="http://schemas.microsoft.com/office/drawing/2014/main" id="{21DD4155-953D-9DCC-6774-772750E05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876800"/>
            <a:ext cx="8991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sz="2800" b="1"/>
              <a:t> </a:t>
            </a:r>
            <a:r>
              <a:rPr lang="en-US" altLang="vi-VN"/>
              <a:t>  </a:t>
            </a:r>
            <a:r>
              <a:rPr lang="en-US" altLang="vi-VN" sz="2800" b="1"/>
              <a:t>QX SV càng đa dạng về thành phần loài thì lưới thức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vi-VN" sz="2800" b="1"/>
              <a:t>ăn trong quần xã </a:t>
            </a:r>
            <a:r>
              <a:rPr lang="en-US" altLang="vi-VN" sz="2800" b="1">
                <a:solidFill>
                  <a:srgbClr val="9900CC"/>
                </a:solidFill>
              </a:rPr>
              <a:t>càng phức tạp</a:t>
            </a:r>
            <a:r>
              <a:rPr lang="en-US" altLang="vi-VN" sz="2800" b="1"/>
              <a:t>.</a:t>
            </a:r>
          </a:p>
        </p:txBody>
      </p:sp>
      <p:sp>
        <p:nvSpPr>
          <p:cNvPr id="15406" name="AutoShape 46">
            <a:extLst>
              <a:ext uri="{FF2B5EF4-FFF2-40B4-BE49-F238E27FC236}">
                <a16:creationId xmlns:a16="http://schemas.microsoft.com/office/drawing/2014/main" id="{956839B0-2C3E-76B9-9949-16AFD2D03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524000"/>
            <a:ext cx="6781800" cy="2743200"/>
          </a:xfrm>
          <a:prstGeom prst="cloudCallout">
            <a:avLst>
              <a:gd name="adj1" fmla="val -41782"/>
              <a:gd name="adj2" fmla="val 71819"/>
            </a:avLst>
          </a:prstGeom>
          <a:solidFill>
            <a:schemeClr val="bg1"/>
          </a:solidFill>
          <a:ln w="9525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b="1">
                <a:solidFill>
                  <a:srgbClr val="003399"/>
                </a:solidFill>
              </a:rPr>
              <a:t>Quan sát số lượng, thành phần loài trong 2 quần xã trên, cho biết quần xã nào  có lưới thức ăn phức tạp hơn?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54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5" grpId="0" animBg="1"/>
      <p:bldP spid="15406" grpId="0" animBg="1"/>
      <p:bldP spid="15406" grpId="1" animBg="1"/>
      <p:bldP spid="15406" grpId="2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1134</Words>
  <Application>Microsoft Office PowerPoint</Application>
  <PresentationFormat>On-screen Show (4:3)</PresentationFormat>
  <Paragraphs>155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Blackadder ITC</vt:lpstr>
      <vt:lpstr>Times New Roman</vt:lpstr>
      <vt:lpstr>Wingdings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HONGYEN</dc:creator>
  <cp:lastModifiedBy>Lo Thi Nhu Trang</cp:lastModifiedBy>
  <cp:revision>55</cp:revision>
  <dcterms:created xsi:type="dcterms:W3CDTF">2009-03-14T15:10:00Z</dcterms:created>
  <dcterms:modified xsi:type="dcterms:W3CDTF">2023-03-27T21:06:41Z</dcterms:modified>
</cp:coreProperties>
</file>